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3" r:id="rId4"/>
    <p:sldId id="272" r:id="rId5"/>
    <p:sldId id="27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6" r:id="rId14"/>
    <p:sldId id="264" r:id="rId15"/>
    <p:sldId id="265" r:id="rId16"/>
    <p:sldId id="267" r:id="rId17"/>
    <p:sldId id="269" r:id="rId18"/>
    <p:sldId id="268" r:id="rId19"/>
    <p:sldId id="270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Brinsfield" userId="0863875e-e741-46db-999f-77ac41fba64f" providerId="ADAL" clId="{40331A42-B343-46C2-A608-32273A6FFE9C}"/>
    <pc:docChg chg="custSel addSld modSld sldOrd">
      <pc:chgData name="Eric Brinsfield" userId="0863875e-e741-46db-999f-77ac41fba64f" providerId="ADAL" clId="{40331A42-B343-46C2-A608-32273A6FFE9C}" dt="2022-02-28T20:03:49.557" v="1325" actId="478"/>
      <pc:docMkLst>
        <pc:docMk/>
      </pc:docMkLst>
      <pc:sldChg chg="modSp mod">
        <pc:chgData name="Eric Brinsfield" userId="0863875e-e741-46db-999f-77ac41fba64f" providerId="ADAL" clId="{40331A42-B343-46C2-A608-32273A6FFE9C}" dt="2022-02-21T15:52:30.946" v="225" actId="27636"/>
        <pc:sldMkLst>
          <pc:docMk/>
          <pc:sldMk cId="1346279424" sldId="257"/>
        </pc:sldMkLst>
        <pc:spChg chg="mod">
          <ac:chgData name="Eric Brinsfield" userId="0863875e-e741-46db-999f-77ac41fba64f" providerId="ADAL" clId="{40331A42-B343-46C2-A608-32273A6FFE9C}" dt="2022-02-21T15:52:30.946" v="225" actId="27636"/>
          <ac:spMkLst>
            <pc:docMk/>
            <pc:sldMk cId="1346279424" sldId="257"/>
            <ac:spMk id="3" creationId="{F9AD7B52-7AE8-46AD-A436-817FDD01D82E}"/>
          </ac:spMkLst>
        </pc:spChg>
      </pc:sldChg>
      <pc:sldChg chg="modSp mod">
        <pc:chgData name="Eric Brinsfield" userId="0863875e-e741-46db-999f-77ac41fba64f" providerId="ADAL" clId="{40331A42-B343-46C2-A608-32273A6FFE9C}" dt="2022-02-21T16:11:37.596" v="563" actId="20577"/>
        <pc:sldMkLst>
          <pc:docMk/>
          <pc:sldMk cId="223544353" sldId="258"/>
        </pc:sldMkLst>
        <pc:spChg chg="mod">
          <ac:chgData name="Eric Brinsfield" userId="0863875e-e741-46db-999f-77ac41fba64f" providerId="ADAL" clId="{40331A42-B343-46C2-A608-32273A6FFE9C}" dt="2022-02-21T16:09:20.377" v="545" actId="1076"/>
          <ac:spMkLst>
            <pc:docMk/>
            <pc:sldMk cId="223544353" sldId="258"/>
            <ac:spMk id="2" creationId="{F93AF794-43E3-4E6B-8324-9EBACD007D0E}"/>
          </ac:spMkLst>
        </pc:spChg>
        <pc:spChg chg="mod">
          <ac:chgData name="Eric Brinsfield" userId="0863875e-e741-46db-999f-77ac41fba64f" providerId="ADAL" clId="{40331A42-B343-46C2-A608-32273A6FFE9C}" dt="2022-02-21T16:11:37.596" v="563" actId="20577"/>
          <ac:spMkLst>
            <pc:docMk/>
            <pc:sldMk cId="223544353" sldId="258"/>
            <ac:spMk id="3" creationId="{D61931A3-6A71-4FBE-B7E4-93F9AE4DC379}"/>
          </ac:spMkLst>
        </pc:spChg>
      </pc:sldChg>
      <pc:sldChg chg="modSp mod">
        <pc:chgData name="Eric Brinsfield" userId="0863875e-e741-46db-999f-77ac41fba64f" providerId="ADAL" clId="{40331A42-B343-46C2-A608-32273A6FFE9C}" dt="2022-02-21T16:31:33.770" v="1293" actId="20577"/>
        <pc:sldMkLst>
          <pc:docMk/>
          <pc:sldMk cId="2853012395" sldId="260"/>
        </pc:sldMkLst>
        <pc:spChg chg="mod">
          <ac:chgData name="Eric Brinsfield" userId="0863875e-e741-46db-999f-77ac41fba64f" providerId="ADAL" clId="{40331A42-B343-46C2-A608-32273A6FFE9C}" dt="2022-02-21T16:31:33.770" v="1293" actId="20577"/>
          <ac:spMkLst>
            <pc:docMk/>
            <pc:sldMk cId="2853012395" sldId="260"/>
            <ac:spMk id="3" creationId="{B5BD82F3-84A9-49B7-B3CC-A1AF19758AD9}"/>
          </ac:spMkLst>
        </pc:spChg>
      </pc:sldChg>
      <pc:sldChg chg="modSp mod">
        <pc:chgData name="Eric Brinsfield" userId="0863875e-e741-46db-999f-77ac41fba64f" providerId="ADAL" clId="{40331A42-B343-46C2-A608-32273A6FFE9C}" dt="2022-02-21T15:44:08.222" v="93" actId="20577"/>
        <pc:sldMkLst>
          <pc:docMk/>
          <pc:sldMk cId="3547234234" sldId="271"/>
        </pc:sldMkLst>
        <pc:spChg chg="mod">
          <ac:chgData name="Eric Brinsfield" userId="0863875e-e741-46db-999f-77ac41fba64f" providerId="ADAL" clId="{40331A42-B343-46C2-A608-32273A6FFE9C}" dt="2022-02-21T15:44:08.222" v="93" actId="20577"/>
          <ac:spMkLst>
            <pc:docMk/>
            <pc:sldMk cId="3547234234" sldId="271"/>
            <ac:spMk id="3" creationId="{3500F9AC-51AA-4682-99B3-525DA024A73B}"/>
          </ac:spMkLst>
        </pc:spChg>
      </pc:sldChg>
      <pc:sldChg chg="modSp mod">
        <pc:chgData name="Eric Brinsfield" userId="0863875e-e741-46db-999f-77ac41fba64f" providerId="ADAL" clId="{40331A42-B343-46C2-A608-32273A6FFE9C}" dt="2022-02-21T15:44:54.572" v="111" actId="20577"/>
        <pc:sldMkLst>
          <pc:docMk/>
          <pc:sldMk cId="1256890332" sldId="272"/>
        </pc:sldMkLst>
        <pc:spChg chg="mod">
          <ac:chgData name="Eric Brinsfield" userId="0863875e-e741-46db-999f-77ac41fba64f" providerId="ADAL" clId="{40331A42-B343-46C2-A608-32273A6FFE9C}" dt="2022-02-21T15:44:54.572" v="111" actId="20577"/>
          <ac:spMkLst>
            <pc:docMk/>
            <pc:sldMk cId="1256890332" sldId="272"/>
            <ac:spMk id="3" creationId="{3500F9AC-51AA-4682-99B3-525DA024A73B}"/>
          </ac:spMkLst>
        </pc:spChg>
      </pc:sldChg>
      <pc:sldChg chg="modSp new mod">
        <pc:chgData name="Eric Brinsfield" userId="0863875e-e741-46db-999f-77ac41fba64f" providerId="ADAL" clId="{40331A42-B343-46C2-A608-32273A6FFE9C}" dt="2022-02-21T16:23:55.148" v="1090" actId="20577"/>
        <pc:sldMkLst>
          <pc:docMk/>
          <pc:sldMk cId="124949487" sldId="273"/>
        </pc:sldMkLst>
        <pc:spChg chg="mod">
          <ac:chgData name="Eric Brinsfield" userId="0863875e-e741-46db-999f-77ac41fba64f" providerId="ADAL" clId="{40331A42-B343-46C2-A608-32273A6FFE9C}" dt="2022-02-21T16:12:07.458" v="574" actId="20577"/>
          <ac:spMkLst>
            <pc:docMk/>
            <pc:sldMk cId="124949487" sldId="273"/>
            <ac:spMk id="2" creationId="{31578507-3228-454A-8F58-A04A89B102B9}"/>
          </ac:spMkLst>
        </pc:spChg>
        <pc:spChg chg="mod">
          <ac:chgData name="Eric Brinsfield" userId="0863875e-e741-46db-999f-77ac41fba64f" providerId="ADAL" clId="{40331A42-B343-46C2-A608-32273A6FFE9C}" dt="2022-02-21T16:23:55.148" v="1090" actId="20577"/>
          <ac:spMkLst>
            <pc:docMk/>
            <pc:sldMk cId="124949487" sldId="273"/>
            <ac:spMk id="3" creationId="{FC3519C9-AD0E-48A2-9F0F-A55352979CE5}"/>
          </ac:spMkLst>
        </pc:spChg>
      </pc:sldChg>
      <pc:sldChg chg="add ord">
        <pc:chgData name="Eric Brinsfield" userId="0863875e-e741-46db-999f-77ac41fba64f" providerId="ADAL" clId="{40331A42-B343-46C2-A608-32273A6FFE9C}" dt="2022-02-21T16:29:11.194" v="1093"/>
        <pc:sldMkLst>
          <pc:docMk/>
          <pc:sldMk cId="3282438264" sldId="274"/>
        </pc:sldMkLst>
      </pc:sldChg>
      <pc:sldChg chg="delSp modSp new mod">
        <pc:chgData name="Eric Brinsfield" userId="0863875e-e741-46db-999f-77ac41fba64f" providerId="ADAL" clId="{40331A42-B343-46C2-A608-32273A6FFE9C}" dt="2022-02-28T20:03:49.557" v="1325" actId="478"/>
        <pc:sldMkLst>
          <pc:docMk/>
          <pc:sldMk cId="2640880167" sldId="275"/>
        </pc:sldMkLst>
        <pc:spChg chg="mod">
          <ac:chgData name="Eric Brinsfield" userId="0863875e-e741-46db-999f-77ac41fba64f" providerId="ADAL" clId="{40331A42-B343-46C2-A608-32273A6FFE9C}" dt="2022-02-28T20:03:44.168" v="1324" actId="20577"/>
          <ac:spMkLst>
            <pc:docMk/>
            <pc:sldMk cId="2640880167" sldId="275"/>
            <ac:spMk id="2" creationId="{F418A3F9-A391-442C-A46A-C5FE6A7BD58A}"/>
          </ac:spMkLst>
        </pc:spChg>
        <pc:spChg chg="del">
          <ac:chgData name="Eric Brinsfield" userId="0863875e-e741-46db-999f-77ac41fba64f" providerId="ADAL" clId="{40331A42-B343-46C2-A608-32273A6FFE9C}" dt="2022-02-28T20:03:49.557" v="1325" actId="478"/>
          <ac:spMkLst>
            <pc:docMk/>
            <pc:sldMk cId="2640880167" sldId="275"/>
            <ac:spMk id="3" creationId="{15328EFF-C412-43A4-8C44-132C93B13B6A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8:32:27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1601 49 24575,'-38'-2'0,"0"-2"0,-58-13 0,-34-4 0,-230 17 0,247 13 0,52-4 0,5 2 0,-86 20 0,-51 28 0,182-51 0,0 0 0,1 1 0,-1 0 0,-15 11 0,-35 31 0,3-2 0,38-31 0,1 1 0,-31 29 0,43-36 0,0 0 0,1 0 0,0 0 0,0 1 0,1-1 0,0 1 0,1 1 0,0-1 0,-4 15 0,-5 22 0,-8 71 0,19-94 0,0 0 0,2-1 0,0 1 0,2 0 0,6 29 0,3-4 0,3 0 0,1-1 0,41 82 0,-37-95 0,33 48 0,32 27 0,-30-39 0,-35-46 0,0 0 0,1-2 0,2 0 0,41 32 0,-17-22-97,1-2-1,76 36 1,111 24-195,199 32 389,-409-117 8,1 0 0,0-2 1,0-1-1,27-1 0,-35-2-110,-1-1 0,0 0 1,1-1-1,-1-1 0,-1 0 0,1-2 0,18-7 0,-16 4 5,11-4 0,-1-1 0,53-36 0,-73 44 0,0 0 0,-1-1 0,0 0 0,0 0 0,-1-1 0,1 0 0,-2 0 0,1 0 0,-1-1 0,0 0 0,-1 0 0,0 0 0,5-19 0,-4 5 0,-1-1 0,1-38 0,-5-50 0,-1 68 0,1-65 0,-3-124 0,-1 187 0,-1 0 0,-13-47 0,15 81 0,-1 0 0,0 0 0,-1 0 0,0 1 0,-11-18 0,5 12 0,-1 1 0,-23-24 0,7 10 0,-2 1 0,-1 2 0,-51-36 0,-16-13 0,38 27 0,53 44 14,1-1-1,0 1 0,1-1 0,-1-1 1,1 1-1,0-1 0,1 0 1,-6-12-1,3 6-384,2-1-1,0-1 1,-6-25 0,8 23-6455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8:32:30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2221 442 24575,'0'-2'0,"0"1"0,-1 0 0,1-1 0,-1 1 0,1-1 0,-1 1 0,1 0 0,-1 0 0,0-1 0,0 1 0,-1-2 0,-13-14 0,10 12 0,-8-8 0,0 0 0,-1 1 0,0 1 0,-1 0 0,-21-11 0,2 4 0,-56-20 0,29 12 0,28 12 0,-36-11 0,-202-29 0,143 33 0,-24-10 0,58 10 0,-131-12 0,-28 11 0,-13 6 0,254 16 0,-1 0 0,1 1 0,-22 4 0,30-5 0,1 1 0,-1 1 0,1-1 0,-1 0 0,1 1 0,-1-1 0,1 1 0,0 0 0,0 1 0,0-1 0,0 0 0,0 1 0,0-1 0,1 1 0,-1 0 0,-3 6 0,-5 13 0,-17 46 0,18-42 0,-18 36 0,14-39 0,-32 38 0,1-3 0,41-51 0,-44 68 0,41-61 0,1 0 0,0 0 0,0 0 0,-3 15 0,3 1 0,2 1 0,1-1 0,1 1 0,1 0 0,2 0 0,1 0 0,1-1 0,13 50 0,-5-43 0,2 0 0,1-1 0,26 45 0,-24-49 0,-7-13 0,2 0 0,0 0 0,1-1 0,1-1 0,0 0 0,2-1 0,0-1 0,0 0 0,2 0 0,0-2 0,0 0 0,1-1 0,30 15 0,-16-11 0,-18-8 0,1-1 0,0 0 0,17 4 0,80 21 0,89 22 0,-139-40 0,81 7 0,276-14 0,-391-8 0,-1-2 0,1-1 0,-1-1 0,40-13 0,-47 11 0,0-2 0,-1 0 0,0 0 0,-1-2 0,-1-1 0,31-24 0,-18 9 0,-2-1 0,42-53 0,-39 40 0,-1-1 0,38-77 0,-60 102 0,-1 0 0,-1-1 0,-1 1 0,5-28 0,3-74 0,-10 80 0,1 1 0,14-54 0,-3 45 0,34-74 0,-37 93 0,-1-1 0,-2 0 0,-1 0 0,-1-1 0,-1 0 0,-2 0 0,1-37 0,-5 63-170,0 0-1,0-1 0,0 1 1,0 0-1,-1 0 0,0 0 1,-1-5-1,-4-2-6655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8:32: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602 64 24575,'-16'-9'0,"-1"0"0,0 1 0,0 1 0,-35-10 0,36 13 0,-1 0 0,1 2 0,-28-2 0,-50 5 0,34 1 0,56-2 0,-1 1 0,0-1 0,1 1 0,-1 0 0,1 0 0,-1 0 0,1 1 0,-1-1 0,1 1 0,0 0 0,-6 4 0,4-2 0,1 1 0,0-1 0,-1 1 0,2 0 0,-1 0 0,-7 12 0,3-3 0,1 0 0,1 1 0,1 0 0,0 0 0,-7 29 0,-1 25 0,8-37 0,-13 42 0,9-44 0,1 1 0,2 0 0,0 0 0,-3 51 0,10-62 0,-2 12 0,2-1 0,5 50 0,-4-76 0,0 0 0,0 0 0,1 0 0,-1-1 0,1 1 0,0-1 0,0 1 0,1-1 0,-1 0 0,1 1 0,0-2 0,0 1 0,1 0 0,-1 0 0,1-1 0,7 6 0,-5-5 0,1-1 0,0 1 0,0-1 0,0 0 0,0 0 0,0-1 0,1 0 0,-1 0 0,1-1 0,9 1 0,2-2 0,1-1 0,-1-1 0,1 0 0,37-10 0,-48 10 0,-4 0 0,1 1 0,-1-1 0,1 0 0,-1-1 0,0 0 0,0 1 0,0-2 0,0 1 0,5-5 0,3-5 0,19-22 0,-1 0 0,-8 12 0,-1-1 0,-1-1 0,34-55 0,-46 66 0,-2-1 0,0 0 0,-1 0 0,0-1 0,-2 1 0,1-1 0,-2 0 0,0-1 0,1-29 0,-4 5 0,-2 0 0,-1 0 0,-12-53 0,1 47-1365,7 28-5461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93CF0-C90C-480C-8BEC-DD0ED95A8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358B3-A218-46D4-B913-F01C7708A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C1D01-BA38-45CF-8DF7-A0CCA03F1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EA7D-90CB-4675-8AFF-A8121DB8122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82F65-DF03-4BD9-9538-B7E5519E2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22AAD-7733-42D3-B2A8-C742309BD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D18C-4B1D-4CA8-BD3D-BECBB809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26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9433D-DD7D-4F7E-8E01-C96B7C9E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AE8B9-FA7F-4448-AD92-84A449C20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7093E-7CA8-4587-BAEA-9E7AF824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EA7D-90CB-4675-8AFF-A8121DB8122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7C6E5-E14F-4821-90A8-7D52A931E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EE1E4-0E4C-441C-BEB0-2B98520A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D18C-4B1D-4CA8-BD3D-BECBB809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8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9DD0DD-63E2-4D68-AF1B-DF1FCED80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1F9A4-E34C-4ED7-8F30-571C4E1BC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3621-0799-4CE3-89B8-3C2D2A5D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EA7D-90CB-4675-8AFF-A8121DB8122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162F2-D51D-4DE4-8559-597D7DD40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61491-AF59-421B-9FA1-BAFD5FB2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D18C-4B1D-4CA8-BD3D-BECBB809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6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546A4-95B9-4295-9228-BF1AEC95B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C77D8-7F46-4A7D-AEAD-9E91BE62B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202F9-65B9-4D8B-A4BA-ACB787B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EA7D-90CB-4675-8AFF-A8121DB8122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472F4-004E-4244-9F6F-D13617ECC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34D37-DDDC-4B66-90BA-A3532F80D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D18C-4B1D-4CA8-BD3D-BECBB809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87B31-6D5F-4C65-BEC9-2F939429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8DE09-C583-4F75-B04C-126D2FAD2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C9377-3CAB-4B19-BAED-6A6C2D9F8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EA7D-90CB-4675-8AFF-A8121DB8122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B98E0-CA96-4C3E-957E-E8EAFC635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7E36B-4B2E-4FEF-9BE6-2599E01D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D18C-4B1D-4CA8-BD3D-BECBB809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2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F4E43-E662-4465-BAE1-FC8505DF9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A1D44-FEDC-4E86-B4F9-0975462FE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6A7CE-F3B5-44E4-849A-58B233081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2C8ED-4F5F-437E-BA81-59A0B8430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EA7D-90CB-4675-8AFF-A8121DB8122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377F9-C113-434C-A062-86ABB454C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2F377-65F1-43C2-92A7-FFDF48A0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D18C-4B1D-4CA8-BD3D-BECBB809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5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CA922-C686-44CC-9AD2-D93F0448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F02CD-F0AB-49BF-BBCD-E832C246C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3DBE35-2DBA-45CA-9113-C67407C0C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53F8C5-D098-47EC-AD2D-F87A6D975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0D2A36-A5A4-4362-A82A-B19D1B7EF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E86951-04AE-4351-ACD1-8453EEF4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EA7D-90CB-4675-8AFF-A8121DB8122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2C1532-59E8-490F-BC62-E35B2EE8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B05B42-0291-4FAA-B464-1295765E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D18C-4B1D-4CA8-BD3D-BECBB809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3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8C628-3D87-4602-BBD5-1ED06BD72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13D2BB-4F5D-47D0-A0C3-D3FFAFD90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EA7D-90CB-4675-8AFF-A8121DB8122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59593-7993-4C60-A840-17626896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A79BB-E2FB-4B30-B918-88AC72568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D18C-4B1D-4CA8-BD3D-BECBB809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FFC918-B17A-4F16-96F2-9B6E37599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EA7D-90CB-4675-8AFF-A8121DB8122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CD54F-ABB8-4D54-868F-C3AB31AF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033E5-6B7F-4297-9D35-2CD466647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D18C-4B1D-4CA8-BD3D-BECBB809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4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F6108-F4F0-4AED-AF08-D8223B550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0B25A-C5D9-4FCB-A9FD-13185EC7B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8D3711-0B15-4091-8FAF-1ED355C5C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9AD97-D973-44EB-9A14-AFC3EAC9B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EA7D-90CB-4675-8AFF-A8121DB8122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E7B26-A996-463C-B7F8-7AA51047E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07E4E-1531-44D4-A378-602D40D4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D18C-4B1D-4CA8-BD3D-BECBB809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3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6CB9-0328-49A9-B5E4-308571386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8448D-61F8-49CF-B9EB-5FFC58BB85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B0012-ABD8-4EE6-BC19-E37F09111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3F379-8A6E-4369-B974-F656FCCB1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EA7D-90CB-4675-8AFF-A8121DB8122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E6E4E-63AE-437B-A091-3B33CEF8A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E5CF5-79CE-4E7D-B2C7-84F85582C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D18C-4B1D-4CA8-BD3D-BECBB809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4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B83F2-F9B5-443E-9661-9CBE4FE38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CED20-D617-4FF9-AB1B-31B448986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CCD63-DA61-4E06-AE5D-42915B2C1D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5EA7D-90CB-4675-8AFF-A8121DB8122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5EAE0-3F22-4B04-927A-F01993E64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CCF3C-2757-4CED-8E94-F2D07C37C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DD18C-4B1D-4CA8-BD3D-BECBB8092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15.png"/><Relationship Id="rId4" Type="http://schemas.openxmlformats.org/officeDocument/2006/relationships/customXml" Target="../ink/ink1.xm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ilwave.com/category/sailwav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72847-3EDB-47BE-ADB3-146C5AEA7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11" y="101692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Introduction to: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6000" dirty="0">
                <a:solidFill>
                  <a:schemeClr val="accent1"/>
                </a:solidFill>
              </a:rPr>
              <a:t>Scoring a Race with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B92EA2B-3605-44D7-8AF9-D292C1914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049" y="2638346"/>
            <a:ext cx="5415976" cy="158130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FF0888-DE82-4665-837D-59DB8A867EF7}"/>
              </a:ext>
            </a:extLst>
          </p:cNvPr>
          <p:cNvSpPr txBox="1"/>
          <p:nvPr/>
        </p:nvSpPr>
        <p:spPr>
          <a:xfrm>
            <a:off x="6096000" y="5385854"/>
            <a:ext cx="316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Examples in this session use fake data based on LCSA</a:t>
            </a:r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881D8302-0312-4531-88ED-C1317C128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54" y="200307"/>
            <a:ext cx="1573051" cy="1401881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FA99C18-B460-4864-8FAC-38D289652C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797" y="5008080"/>
            <a:ext cx="2102822" cy="14018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1E0DFD-EAB5-4512-9FB5-12092FDE1DA8}"/>
              </a:ext>
            </a:extLst>
          </p:cNvPr>
          <p:cNvSpPr txBox="1"/>
          <p:nvPr/>
        </p:nvSpPr>
        <p:spPr>
          <a:xfrm>
            <a:off x="989254" y="5447409"/>
            <a:ext cx="2984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By Eric Brinsfield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Asst. Lee Anderson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51CAD-D17D-5FD1-96FE-FB680F0B8433}"/>
              </a:ext>
            </a:extLst>
          </p:cNvPr>
          <p:cNvSpPr txBox="1"/>
          <p:nvPr/>
        </p:nvSpPr>
        <p:spPr>
          <a:xfrm>
            <a:off x="9256792" y="706362"/>
            <a:ext cx="2260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Wifi</a:t>
            </a:r>
            <a:r>
              <a:rPr lang="en-US" sz="2400" dirty="0"/>
              <a:t>:  B1E30</a:t>
            </a:r>
          </a:p>
          <a:p>
            <a:r>
              <a:rPr lang="en-US" sz="2400" dirty="0"/>
              <a:t>PW: 100287336</a:t>
            </a:r>
          </a:p>
        </p:txBody>
      </p:sp>
    </p:spTree>
    <p:extLst>
      <p:ext uri="{BB962C8B-B14F-4D97-AF65-F5344CB8AC3E}">
        <p14:creationId xmlns:p14="http://schemas.microsoft.com/office/powerpoint/2010/main" val="4270123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16EE8-AD9C-4AC9-B93B-6F3B835A5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Update race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DD73-9506-4233-B16B-CD5C15D7E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Open </a:t>
            </a:r>
            <a:r>
              <a:rPr lang="en-US" dirty="0" err="1"/>
              <a:t>Sailwave</a:t>
            </a:r>
            <a:r>
              <a:rPr lang="en-US" dirty="0"/>
              <a:t> and load the new </a:t>
            </a:r>
            <a:r>
              <a:rPr lang="en-US" dirty="0" err="1"/>
              <a:t>Sailwave</a:t>
            </a:r>
            <a:r>
              <a:rPr lang="en-US" dirty="0"/>
              <a:t> file</a:t>
            </a:r>
          </a:p>
          <a:p>
            <a:r>
              <a:rPr lang="en-US" dirty="0"/>
              <a:t>Assuming the files has already been configured for the Series</a:t>
            </a:r>
          </a:p>
          <a:p>
            <a:r>
              <a:rPr lang="en-US" dirty="0"/>
              <a:t>Right click on the column header of the new race. Select: </a:t>
            </a:r>
            <a:r>
              <a:rPr lang="en-US" dirty="0">
                <a:highlight>
                  <a:srgbClr val="C0C0C0"/>
                </a:highlight>
              </a:rPr>
              <a:t>Edit Race </a:t>
            </a:r>
          </a:p>
          <a:p>
            <a:r>
              <a:rPr lang="en-US" dirty="0"/>
              <a:t>Edit the name of the race and enter the date of the race</a:t>
            </a:r>
          </a:p>
          <a:p>
            <a:pPr lvl="1"/>
            <a:r>
              <a:rPr lang="en-US" dirty="0"/>
              <a:t>Keep the name short because it is displayed in the results column.  </a:t>
            </a:r>
          </a:p>
          <a:p>
            <a:pPr lvl="1"/>
            <a:r>
              <a:rPr lang="en-US" dirty="0"/>
              <a:t>Suggest something like “S3 Race 2”</a:t>
            </a:r>
          </a:p>
          <a:p>
            <a:r>
              <a:rPr lang="en-US" dirty="0"/>
              <a:t>Edit each Start (fleet) by double click or select and press Edit</a:t>
            </a:r>
          </a:p>
          <a:p>
            <a:pPr lvl="1"/>
            <a:r>
              <a:rPr lang="en-US" dirty="0"/>
              <a:t>Edit the race distance and verify the start time for the race. </a:t>
            </a:r>
            <a:br>
              <a:rPr lang="en-US" dirty="0"/>
            </a:br>
            <a:r>
              <a:rPr lang="en-US" dirty="0"/>
              <a:t>These are written on the finish sheets provided by the race committee.  </a:t>
            </a:r>
          </a:p>
          <a:p>
            <a:pPr lvl="1"/>
            <a:r>
              <a:rPr lang="en-US" dirty="0"/>
              <a:t>Edit all starts.  In 2022, LCSA will have three.  </a:t>
            </a:r>
          </a:p>
          <a:p>
            <a:pPr lvl="1"/>
            <a:r>
              <a:rPr lang="en-US" dirty="0"/>
              <a:t>Click OK when finished.  </a:t>
            </a:r>
          </a:p>
        </p:txBody>
      </p:sp>
    </p:spTree>
    <p:extLst>
      <p:ext uri="{BB962C8B-B14F-4D97-AF65-F5344CB8AC3E}">
        <p14:creationId xmlns:p14="http://schemas.microsoft.com/office/powerpoint/2010/main" val="3307220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98538-3BED-4723-B25B-591CC7FF0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Score the race using Sail Num Wizard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1E5A7-C0E5-43AE-8B24-D28C301747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fourth menu ribbon at the top of </a:t>
            </a:r>
            <a:r>
              <a:rPr lang="en-US" dirty="0" err="1"/>
              <a:t>Sailwave</a:t>
            </a:r>
            <a:r>
              <a:rPr lang="en-US" dirty="0"/>
              <a:t>, click on: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Set the correct race number 	</a:t>
            </a:r>
            <a:r>
              <a:rPr lang="en-US" dirty="0">
                <a:sym typeface="Wingdings" panose="05000000000000000000" pitchFamily="2" charset="2"/>
              </a:rPr>
              <a:t>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Select Field: 			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pPr lvl="1"/>
            <a:r>
              <a:rPr lang="en-US" dirty="0"/>
              <a:t>Boat to score by boat name</a:t>
            </a:r>
          </a:p>
          <a:p>
            <a:pPr lvl="1"/>
            <a:r>
              <a:rPr lang="en-US" dirty="0" err="1"/>
              <a:t>SailNo</a:t>
            </a:r>
            <a:r>
              <a:rPr lang="en-US" dirty="0"/>
              <a:t> to score by sail number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FD325075-BE36-4BB6-B3F8-575083756D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55" y="2703431"/>
            <a:ext cx="3498284" cy="511288"/>
          </a:xfrm>
        </p:spPr>
      </p:pic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84DB386-E807-4C28-8AC6-10F9FD4D3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08" y="2639505"/>
            <a:ext cx="5551878" cy="39436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414748E-6060-4044-9DE7-08374F9929CB}"/>
                  </a:ext>
                </a:extLst>
              </p14:cNvPr>
              <p14:cNvContentPartPr/>
              <p14:nvPr/>
            </p14:nvContentPartPr>
            <p14:xfrm>
              <a:off x="7134134" y="3692513"/>
              <a:ext cx="683280" cy="648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414748E-6060-4044-9DE7-08374F9929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25494" y="3683873"/>
                <a:ext cx="70092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30DB4E5-2B90-4644-A888-E359FF78DEDA}"/>
                  </a:ext>
                </a:extLst>
              </p14:cNvPr>
              <p14:cNvContentPartPr/>
              <p14:nvPr/>
            </p14:nvContentPartPr>
            <p14:xfrm>
              <a:off x="7245014" y="4667753"/>
              <a:ext cx="799920" cy="537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30DB4E5-2B90-4644-A888-E359FF78DE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36014" y="4659113"/>
                <a:ext cx="817560" cy="5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E5811DB-C539-4A92-B82E-A94318C99A4E}"/>
                  </a:ext>
                </a:extLst>
              </p14:cNvPr>
              <p14:cNvContentPartPr/>
              <p14:nvPr/>
            </p14:nvContentPartPr>
            <p14:xfrm>
              <a:off x="9190814" y="4786193"/>
              <a:ext cx="216720" cy="300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E5811DB-C539-4A92-B82E-A94318C99A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82174" y="4777193"/>
                <a:ext cx="234360" cy="31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7559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D658-3913-4ED8-BC7F-61CCE79A3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4a. Sail num wizard: Enter code for RC boat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A3CD7-3DA0-4002-8B5A-0C0DBB85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1069"/>
            <a:ext cx="10515600" cy="4655894"/>
          </a:xfrm>
        </p:spPr>
        <p:txBody>
          <a:bodyPr>
            <a:normAutofit/>
          </a:bodyPr>
          <a:lstStyle/>
          <a:p>
            <a:r>
              <a:rPr lang="en-US" dirty="0"/>
              <a:t>Press next to score each boat.  </a:t>
            </a:r>
          </a:p>
          <a:p>
            <a:r>
              <a:rPr lang="en-US" dirty="0"/>
              <a:t>Start with race committee boat, so you don’t forget</a:t>
            </a:r>
          </a:p>
          <a:p>
            <a:r>
              <a:rPr lang="en-US" dirty="0"/>
              <a:t>You can search for RC by boat name or by sail number</a:t>
            </a:r>
          </a:p>
          <a:p>
            <a:r>
              <a:rPr lang="en-US" dirty="0"/>
              <a:t>For RC, </a:t>
            </a:r>
          </a:p>
          <a:p>
            <a:pPr lvl="1"/>
            <a:r>
              <a:rPr lang="en-US" dirty="0"/>
              <a:t>Instead of entering a finish time</a:t>
            </a:r>
          </a:p>
          <a:p>
            <a:pPr lvl="1"/>
            <a:r>
              <a:rPr lang="en-US" dirty="0"/>
              <a:t>Use the pull-down menu to select OOD</a:t>
            </a:r>
          </a:p>
          <a:p>
            <a:pPr lvl="1"/>
            <a:r>
              <a:rPr lang="en-US" dirty="0"/>
              <a:t>This identifies the race committee boat for proper scoring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Note:  You can score RC boat at any time and even add it later, but it is good to do it first, so you don’t forget.  </a:t>
            </a:r>
          </a:p>
        </p:txBody>
      </p:sp>
    </p:spTree>
    <p:extLst>
      <p:ext uri="{BB962C8B-B14F-4D97-AF65-F5344CB8AC3E}">
        <p14:creationId xmlns:p14="http://schemas.microsoft.com/office/powerpoint/2010/main" val="1924666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Bent 10">
            <a:extLst>
              <a:ext uri="{FF2B5EF4-FFF2-40B4-BE49-F238E27FC236}">
                <a16:creationId xmlns:a16="http://schemas.microsoft.com/office/drawing/2014/main" id="{196C141A-DDA4-4ED8-ADF5-5EA1C9EEB5E0}"/>
              </a:ext>
            </a:extLst>
          </p:cNvPr>
          <p:cNvSpPr/>
          <p:nvPr/>
        </p:nvSpPr>
        <p:spPr>
          <a:xfrm rot="10800000">
            <a:off x="7610475" y="3716931"/>
            <a:ext cx="3867150" cy="1740894"/>
          </a:xfrm>
          <a:prstGeom prst="bentArrow">
            <a:avLst>
              <a:gd name="adj1" fmla="val 12428"/>
              <a:gd name="adj2" fmla="val 17067"/>
              <a:gd name="adj3" fmla="val 19588"/>
              <a:gd name="adj4" fmla="val 4599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53CC68A-97F9-4301-9086-0F3EA8D41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98" y="251372"/>
            <a:ext cx="4448453" cy="3121957"/>
          </a:xfrm>
          <a:prstGeom prst="rect">
            <a:avLst/>
          </a:prstGeom>
        </p:spPr>
      </p:pic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D0A138B-F874-4FA7-91E3-7730D6B60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99" y="3495359"/>
            <a:ext cx="4448453" cy="3111269"/>
          </a:xfrm>
          <a:prstGeom prst="rect">
            <a:avLst/>
          </a:prstGeom>
        </p:spPr>
      </p:pic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0573071-A48D-4676-ACFD-162636DB2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4" y="251372"/>
            <a:ext cx="4877077" cy="3382021"/>
          </a:xfrm>
          <a:prstGeom prst="rect">
            <a:avLst/>
          </a:prstGeom>
        </p:spPr>
      </p:pic>
      <p:sp>
        <p:nvSpPr>
          <p:cNvPr id="9" name="Arrow: Bent-Up 8">
            <a:extLst>
              <a:ext uri="{FF2B5EF4-FFF2-40B4-BE49-F238E27FC236}">
                <a16:creationId xmlns:a16="http://schemas.microsoft.com/office/drawing/2014/main" id="{FAE4050D-9EDF-4425-A407-3D9F26726085}"/>
              </a:ext>
            </a:extLst>
          </p:cNvPr>
          <p:cNvSpPr/>
          <p:nvPr/>
        </p:nvSpPr>
        <p:spPr>
          <a:xfrm rot="5400000">
            <a:off x="1828800" y="3411818"/>
            <a:ext cx="866775" cy="103385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Bent-Up 9">
            <a:extLst>
              <a:ext uri="{FF2B5EF4-FFF2-40B4-BE49-F238E27FC236}">
                <a16:creationId xmlns:a16="http://schemas.microsoft.com/office/drawing/2014/main" id="{C5B7CFD7-0E87-430D-9626-76CA19AF7B9D}"/>
              </a:ext>
            </a:extLst>
          </p:cNvPr>
          <p:cNvSpPr/>
          <p:nvPr/>
        </p:nvSpPr>
        <p:spPr>
          <a:xfrm>
            <a:off x="7715250" y="3752850"/>
            <a:ext cx="628650" cy="27813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A90154-38F9-4782-B358-EDD5D95200CE}"/>
              </a:ext>
            </a:extLst>
          </p:cNvPr>
          <p:cNvSpPr txBox="1"/>
          <p:nvPr/>
        </p:nvSpPr>
        <p:spPr>
          <a:xfrm>
            <a:off x="9277349" y="5349656"/>
            <a:ext cx="248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Press Finish to save entry and return to selection window for the next boat.</a:t>
            </a:r>
          </a:p>
        </p:txBody>
      </p:sp>
    </p:spTree>
    <p:extLst>
      <p:ext uri="{BB962C8B-B14F-4D97-AF65-F5344CB8AC3E}">
        <p14:creationId xmlns:p14="http://schemas.microsoft.com/office/powerpoint/2010/main" val="690118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D658-3913-4ED8-BC7F-61CCE79A3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4b. Sail num wizard: Enter finish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A3CD7-3DA0-4002-8B5A-0C0DBB85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Set Field value based on the Finish Sheet:</a:t>
            </a:r>
          </a:p>
          <a:p>
            <a:pPr lvl="1"/>
            <a:r>
              <a:rPr lang="en-US" dirty="0"/>
              <a:t>If times are listed by sail number, change Field to </a:t>
            </a:r>
            <a:r>
              <a:rPr lang="en-US" dirty="0" err="1"/>
              <a:t>SailNo</a:t>
            </a:r>
            <a:r>
              <a:rPr lang="en-US" dirty="0"/>
              <a:t>.  </a:t>
            </a:r>
          </a:p>
          <a:p>
            <a:pPr lvl="1"/>
            <a:r>
              <a:rPr lang="en-US" dirty="0"/>
              <a:t>If times are listed by boat name, change Field to Boat  </a:t>
            </a:r>
          </a:p>
          <a:p>
            <a:r>
              <a:rPr lang="en-US" dirty="0"/>
              <a:t>Press Next, to search for the next boat by sail number or boat name</a:t>
            </a:r>
          </a:p>
          <a:p>
            <a:r>
              <a:rPr lang="en-US" dirty="0"/>
              <a:t>Select the desired boat from the list</a:t>
            </a:r>
          </a:p>
          <a:p>
            <a:pPr lvl="1"/>
            <a:r>
              <a:rPr lang="en-US" dirty="0"/>
              <a:t>Note that </a:t>
            </a:r>
            <a:r>
              <a:rPr lang="en-US" dirty="0" err="1"/>
              <a:t>Sailwave</a:t>
            </a:r>
            <a:r>
              <a:rPr lang="en-US" dirty="0"/>
              <a:t> automatically displays a list as you type the name</a:t>
            </a:r>
          </a:p>
          <a:p>
            <a:pPr lvl="1"/>
            <a:r>
              <a:rPr lang="en-US" dirty="0"/>
              <a:t>Select when you see the correct boat</a:t>
            </a:r>
          </a:p>
          <a:p>
            <a:pPr lvl="1"/>
            <a:r>
              <a:rPr lang="en-US" dirty="0"/>
              <a:t>Press enter or Next</a:t>
            </a:r>
          </a:p>
          <a:p>
            <a:r>
              <a:rPr lang="en-US" dirty="0"/>
              <a:t>On the next page, enter the time and press Next or Enter</a:t>
            </a:r>
          </a:p>
          <a:p>
            <a:r>
              <a:rPr lang="en-US" dirty="0"/>
              <a:t>Repeat until all boats are entered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51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A592B53-7F27-460F-95DB-CE23BE849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13" y="90488"/>
            <a:ext cx="3690262" cy="2574601"/>
          </a:xfrm>
          <a:prstGeom prst="rect">
            <a:avLst/>
          </a:prstGeom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51CB174-C24D-45A8-9E9E-4F48394A3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2" y="3192599"/>
            <a:ext cx="4572758" cy="3148012"/>
          </a:xfrm>
          <a:prstGeom prst="rect">
            <a:avLst/>
          </a:prstGeom>
        </p:spPr>
      </p:pic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9C49CA1-BB3B-4D1A-97B2-52C839790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231" y="981075"/>
            <a:ext cx="6410269" cy="4423048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CF738BD9-7735-4B17-842C-D8DD19440327}"/>
              </a:ext>
            </a:extLst>
          </p:cNvPr>
          <p:cNvSpPr/>
          <p:nvPr/>
        </p:nvSpPr>
        <p:spPr>
          <a:xfrm>
            <a:off x="3505200" y="2752725"/>
            <a:ext cx="447675" cy="514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Bent-Up 9">
            <a:extLst>
              <a:ext uri="{FF2B5EF4-FFF2-40B4-BE49-F238E27FC236}">
                <a16:creationId xmlns:a16="http://schemas.microsoft.com/office/drawing/2014/main" id="{A7857E40-30D9-46DB-B1F7-DF968F23EA0F}"/>
              </a:ext>
            </a:extLst>
          </p:cNvPr>
          <p:cNvSpPr/>
          <p:nvPr/>
        </p:nvSpPr>
        <p:spPr>
          <a:xfrm>
            <a:off x="5305424" y="5404124"/>
            <a:ext cx="981075" cy="93648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26756B-C23C-480E-A836-1C7EE01E6A19}"/>
              </a:ext>
            </a:extLst>
          </p:cNvPr>
          <p:cNvSpPr txBox="1"/>
          <p:nvPr/>
        </p:nvSpPr>
        <p:spPr>
          <a:xfrm>
            <a:off x="5591232" y="514350"/>
            <a:ext cx="6010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NOTE: The current boat is identified at the top of the page.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4E7F05-247D-445E-A3EF-F783CD79944D}"/>
              </a:ext>
            </a:extLst>
          </p:cNvPr>
          <p:cNvSpPr txBox="1"/>
          <p:nvPr/>
        </p:nvSpPr>
        <p:spPr>
          <a:xfrm>
            <a:off x="6392224" y="5657850"/>
            <a:ext cx="5352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1"/>
                </a:solidFill>
              </a:rPr>
              <a:t>Enter finish time as military time (with or without colon)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1"/>
                </a:solidFill>
              </a:rPr>
              <a:t>Press enter to select the Next Boat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1"/>
                </a:solidFill>
              </a:rPr>
              <a:t>When all boats are entered, just close the window (x out)</a:t>
            </a:r>
          </a:p>
        </p:txBody>
      </p:sp>
    </p:spTree>
    <p:extLst>
      <p:ext uri="{BB962C8B-B14F-4D97-AF65-F5344CB8AC3E}">
        <p14:creationId xmlns:p14="http://schemas.microsoft.com/office/powerpoint/2010/main" val="3890823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709A-91ED-4DE2-B9E9-6C3B04DD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Score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C7FFD-82D1-4E18-8ABE-5A05B0ED8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entering all finish times and the RC code, </a:t>
            </a:r>
            <a:br>
              <a:rPr lang="en-US" dirty="0"/>
            </a:br>
            <a:r>
              <a:rPr lang="en-US" dirty="0"/>
              <a:t>close the “Sail num wizard”</a:t>
            </a:r>
          </a:p>
          <a:p>
            <a:r>
              <a:rPr lang="en-US" dirty="0"/>
              <a:t>Press “Score series” at the top of the page next to “Sail num wizard”</a:t>
            </a:r>
          </a:p>
          <a:p>
            <a:r>
              <a:rPr lang="en-US" dirty="0"/>
              <a:t>Assuming proper initial setup for scoring, the scoring is immediate.</a:t>
            </a:r>
          </a:p>
          <a:p>
            <a:r>
              <a:rPr lang="en-US" dirty="0"/>
              <a:t>Results will display in the table, but not all the detail you want.</a:t>
            </a:r>
          </a:p>
          <a:p>
            <a:pPr lvl="1"/>
            <a:r>
              <a:rPr lang="en-US" dirty="0"/>
              <a:t>You will just see positions, but not the various times, etc.  </a:t>
            </a:r>
          </a:p>
          <a:p>
            <a:r>
              <a:rPr lang="en-US" dirty="0"/>
              <a:t>To see all the detail, you should go to the </a:t>
            </a:r>
            <a:r>
              <a:rPr lang="en-US" u="sng" dirty="0"/>
              <a:t>Publish step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Please don’t rearrange the table or columns shown in the table.  </a:t>
            </a:r>
          </a:p>
        </p:txBody>
      </p:sp>
    </p:spTree>
    <p:extLst>
      <p:ext uri="{BB962C8B-B14F-4D97-AF65-F5344CB8AC3E}">
        <p14:creationId xmlns:p14="http://schemas.microsoft.com/office/powerpoint/2010/main" val="737912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C75EE-0467-42A3-8B92-1E24A7BCD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7050" cy="1325563"/>
          </a:xfrm>
        </p:spPr>
        <p:txBody>
          <a:bodyPr/>
          <a:lstStyle/>
          <a:p>
            <a:r>
              <a:rPr lang="en-US" dirty="0"/>
              <a:t>6. Create “publishable” results </a:t>
            </a:r>
            <a:r>
              <a:rPr lang="en-US" sz="3200" dirty="0"/>
              <a:t>– result options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40C24-7802-4370-A173-022FC2A7F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012"/>
            <a:ext cx="10515600" cy="4589951"/>
          </a:xfrm>
        </p:spPr>
        <p:txBody>
          <a:bodyPr>
            <a:normAutofit/>
          </a:bodyPr>
          <a:lstStyle/>
          <a:p>
            <a:r>
              <a:rPr lang="en-US" dirty="0"/>
              <a:t>Click on Publish in the top menu ribbon</a:t>
            </a:r>
          </a:p>
          <a:p>
            <a:r>
              <a:rPr lang="en-US" dirty="0"/>
              <a:t>Select the </a:t>
            </a:r>
            <a:r>
              <a:rPr lang="en-US" dirty="0">
                <a:solidFill>
                  <a:schemeClr val="accent1"/>
                </a:solidFill>
              </a:rPr>
              <a:t>Results…</a:t>
            </a:r>
            <a:r>
              <a:rPr lang="en-US" dirty="0"/>
              <a:t> option from the pull-down menu</a:t>
            </a:r>
          </a:p>
          <a:p>
            <a:r>
              <a:rPr lang="en-US" dirty="0"/>
              <a:t>In the options page, select :</a:t>
            </a:r>
          </a:p>
          <a:p>
            <a:pPr lvl="1"/>
            <a:r>
              <a:rPr lang="en-US" b="1" dirty="0"/>
              <a:t>“Publish individual race tables” </a:t>
            </a:r>
          </a:p>
          <a:p>
            <a:pPr lvl="1"/>
            <a:r>
              <a:rPr lang="en-US" dirty="0"/>
              <a:t>Select which race.  Use “Just these races” and enter one number</a:t>
            </a:r>
          </a:p>
          <a:p>
            <a:pPr lvl="1"/>
            <a:r>
              <a:rPr lang="en-US" dirty="0"/>
              <a:t>Review the title and adjust as you see fit.  </a:t>
            </a:r>
          </a:p>
          <a:p>
            <a:pPr lvl="1"/>
            <a:r>
              <a:rPr lang="en-US" dirty="0"/>
              <a:t>The rest of the options and tabs should be fine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Repeat for  </a:t>
            </a:r>
            <a:r>
              <a:rPr lang="en-US" b="1" dirty="0"/>
              <a:t>“Publish a series summary table”</a:t>
            </a:r>
          </a:p>
          <a:p>
            <a:pPr lvl="1"/>
            <a:r>
              <a:rPr lang="en-US" dirty="0"/>
              <a:t>For Series, we usually use “All sailed races”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49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B9F86-B3CE-4900-9ABF-9BC414019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Create “publishable” results </a:t>
            </a:r>
            <a:r>
              <a:rPr lang="en-US" sz="2800" dirty="0"/>
              <a:t>– destination options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628BE-B574-4C8E-AEF4-08F40DD6E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352"/>
            <a:ext cx="10515600" cy="478329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Using the Publish feature, selected from the top menu ribbon</a:t>
            </a:r>
          </a:p>
          <a:p>
            <a:r>
              <a:rPr lang="en-US" dirty="0"/>
              <a:t>We want to:  </a:t>
            </a:r>
          </a:p>
          <a:p>
            <a:pPr lvl="1"/>
            <a:r>
              <a:rPr lang="en-US" dirty="0"/>
              <a:t>Review the results to validate data entry and review results</a:t>
            </a:r>
          </a:p>
          <a:p>
            <a:pPr lvl="2"/>
            <a:r>
              <a:rPr lang="en-US" dirty="0"/>
              <a:t>View using Destination: “</a:t>
            </a:r>
            <a:r>
              <a:rPr lang="en-US" dirty="0">
                <a:solidFill>
                  <a:schemeClr val="accent1"/>
                </a:solidFill>
              </a:rPr>
              <a:t>My default internet browser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If you see errors, just edit data as needed, rescore, and re-publish</a:t>
            </a:r>
          </a:p>
          <a:p>
            <a:pPr lvl="1"/>
            <a:r>
              <a:rPr lang="en-US" dirty="0"/>
              <a:t>Create an image file for automatic display on the website</a:t>
            </a:r>
          </a:p>
          <a:p>
            <a:pPr lvl="2"/>
            <a:r>
              <a:rPr lang="en-US" dirty="0"/>
              <a:t>When results are good, resize screen and take screenshot of the display in your browser</a:t>
            </a:r>
          </a:p>
          <a:p>
            <a:pPr lvl="2"/>
            <a:r>
              <a:rPr lang="en-US" dirty="0"/>
              <a:t>Save to folder as: </a:t>
            </a:r>
          </a:p>
          <a:p>
            <a:pPr lvl="3"/>
            <a:r>
              <a:rPr lang="en-US" b="1" dirty="0"/>
              <a:t>_</a:t>
            </a:r>
            <a:r>
              <a:rPr lang="en-US" b="1" dirty="0">
                <a:solidFill>
                  <a:schemeClr val="accent1"/>
                </a:solidFill>
              </a:rPr>
              <a:t>lcsa_last_race.jpg </a:t>
            </a:r>
            <a:r>
              <a:rPr lang="en-US" dirty="0"/>
              <a:t>(for single race),  </a:t>
            </a:r>
          </a:p>
          <a:p>
            <a:pPr lvl="3"/>
            <a:r>
              <a:rPr lang="en-US" b="1" dirty="0">
                <a:solidFill>
                  <a:schemeClr val="accent1"/>
                </a:solidFill>
              </a:rPr>
              <a:t>_lcsa_series_raced_races.jpg </a:t>
            </a:r>
            <a:r>
              <a:rPr lang="en-US" dirty="0"/>
              <a:t>(for series)</a:t>
            </a:r>
          </a:p>
          <a:p>
            <a:pPr lvl="2"/>
            <a:r>
              <a:rPr lang="en-US" dirty="0"/>
              <a:t>If you already have one by that name in Dropbox, overwrite it.  </a:t>
            </a:r>
          </a:p>
          <a:p>
            <a:pPr lvl="2"/>
            <a:r>
              <a:rPr lang="en-US" i="1" dirty="0"/>
              <a:t>At this point, you can stop and upload this image to the website (steps covered separately)</a:t>
            </a:r>
            <a:br>
              <a:rPr lang="en-US" i="1" dirty="0"/>
            </a:br>
            <a:endParaRPr lang="en-US" i="1" dirty="0"/>
          </a:p>
          <a:p>
            <a:pPr lvl="1"/>
            <a:r>
              <a:rPr lang="en-US" dirty="0"/>
              <a:t>Create HTML files for re-display in the future (</a:t>
            </a:r>
            <a:r>
              <a:rPr lang="en-US" sz="1800" dirty="0">
                <a:solidFill>
                  <a:srgbClr val="C00000"/>
                </a:solidFill>
              </a:rPr>
              <a:t>could defer this step to next day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Re-publish with same options, but change Destination to: </a:t>
            </a:r>
            <a:r>
              <a:rPr lang="en-US" dirty="0">
                <a:solidFill>
                  <a:schemeClr val="accent1"/>
                </a:solidFill>
              </a:rPr>
              <a:t>A file on my computer network</a:t>
            </a:r>
          </a:p>
          <a:p>
            <a:pPr lvl="2"/>
            <a:r>
              <a:rPr lang="en-US" dirty="0"/>
              <a:t>Use the Browse button so save the file to Dropbox with name:   </a:t>
            </a:r>
            <a:r>
              <a:rPr lang="en-US" b="1" dirty="0">
                <a:solidFill>
                  <a:schemeClr val="accent1"/>
                </a:solidFill>
              </a:rPr>
              <a:t>2021_LCSA_Series3_Race2.htm</a:t>
            </a:r>
          </a:p>
          <a:p>
            <a:pPr lvl="2"/>
            <a:r>
              <a:rPr lang="en-US" dirty="0"/>
              <a:t>Re-publish the series results with Destination to:  A file on my computer network</a:t>
            </a:r>
          </a:p>
          <a:p>
            <a:pPr lvl="2"/>
            <a:r>
              <a:rPr lang="en-US" dirty="0"/>
              <a:t>Save to a name, such as</a:t>
            </a:r>
            <a:r>
              <a:rPr lang="en-US" dirty="0">
                <a:solidFill>
                  <a:schemeClr val="accent1"/>
                </a:solidFill>
              </a:rPr>
              <a:t>:  </a:t>
            </a:r>
            <a:r>
              <a:rPr lang="en-US" b="1" dirty="0">
                <a:solidFill>
                  <a:schemeClr val="accent1"/>
                </a:solidFill>
              </a:rPr>
              <a:t>2021_LCSA_Series3_All.htm</a:t>
            </a:r>
          </a:p>
        </p:txBody>
      </p:sp>
    </p:spTree>
    <p:extLst>
      <p:ext uri="{BB962C8B-B14F-4D97-AF65-F5344CB8AC3E}">
        <p14:creationId xmlns:p14="http://schemas.microsoft.com/office/powerpoint/2010/main" val="766664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867DE-8A5A-4587-AD01-2A4572D9B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Save </a:t>
            </a:r>
            <a:r>
              <a:rPr lang="en-US" dirty="0" err="1"/>
              <a:t>Sailwave</a:t>
            </a:r>
            <a:r>
              <a:rPr lang="en-US" dirty="0"/>
              <a:t>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1127F-FE10-4015-BC80-E68DDF465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are done scoring and publishing, save the </a:t>
            </a:r>
            <a:r>
              <a:rPr lang="en-US" dirty="0" err="1"/>
              <a:t>Sailwave</a:t>
            </a:r>
            <a:r>
              <a:rPr lang="en-US" dirty="0"/>
              <a:t> file</a:t>
            </a:r>
          </a:p>
          <a:p>
            <a:r>
              <a:rPr lang="en-US" dirty="0"/>
              <a:t>You can do this as often as you like during the process of scoring</a:t>
            </a:r>
          </a:p>
          <a:p>
            <a:r>
              <a:rPr lang="en-US" dirty="0"/>
              <a:t>Save to the Dropbox folder:  </a:t>
            </a:r>
          </a:p>
          <a:p>
            <a:pPr lvl="1"/>
            <a:r>
              <a:rPr lang="en-US" dirty="0"/>
              <a:t>BBSA_LSCA\</a:t>
            </a:r>
            <a:r>
              <a:rPr lang="en-US" dirty="0" err="1"/>
              <a:t>LCSA_SailWaveData</a:t>
            </a:r>
            <a:r>
              <a:rPr lang="en-US" dirty="0"/>
              <a:t>\</a:t>
            </a:r>
            <a:r>
              <a:rPr lang="en-US" dirty="0" err="1"/>
              <a:t>yyyySailwave</a:t>
            </a:r>
            <a:r>
              <a:rPr lang="en-US" dirty="0"/>
              <a:t>, where </a:t>
            </a:r>
            <a:r>
              <a:rPr lang="en-US" dirty="0" err="1"/>
              <a:t>yyyy</a:t>
            </a:r>
            <a:r>
              <a:rPr lang="en-US" dirty="0"/>
              <a:t> = the year</a:t>
            </a:r>
          </a:p>
          <a:p>
            <a:r>
              <a:rPr lang="en-US" dirty="0"/>
              <a:t>Notes: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Sailwave</a:t>
            </a:r>
            <a:r>
              <a:rPr lang="en-US" dirty="0"/>
              <a:t> file is never stored on the website file system, because it does not accept the .</a:t>
            </a:r>
            <a:r>
              <a:rPr lang="en-US" dirty="0" err="1"/>
              <a:t>blw</a:t>
            </a:r>
            <a:r>
              <a:rPr lang="en-US" dirty="0"/>
              <a:t> extension.  We use Dropbox for the central data share.</a:t>
            </a:r>
          </a:p>
          <a:p>
            <a:pPr lvl="1"/>
            <a:r>
              <a:rPr lang="en-US" dirty="0"/>
              <a:t>At this point, nothing has been transferred to the website.  That step is covered in a different training session.  </a:t>
            </a:r>
          </a:p>
        </p:txBody>
      </p:sp>
    </p:spTree>
    <p:extLst>
      <p:ext uri="{BB962C8B-B14F-4D97-AF65-F5344CB8AC3E}">
        <p14:creationId xmlns:p14="http://schemas.microsoft.com/office/powerpoint/2010/main" val="286336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255EC-8E02-4ACF-A5BD-FB411289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this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0F9AC-51AA-4682-99B3-525DA024A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Starts with the assumptions that:</a:t>
            </a:r>
          </a:p>
          <a:p>
            <a:pPr lvl="1"/>
            <a:r>
              <a:rPr lang="en-US" dirty="0"/>
              <a:t>You have already installed the </a:t>
            </a:r>
            <a:r>
              <a:rPr lang="en-US" dirty="0" err="1"/>
              <a:t>Sailwave</a:t>
            </a:r>
            <a:r>
              <a:rPr lang="en-US" dirty="0"/>
              <a:t> software</a:t>
            </a:r>
          </a:p>
          <a:p>
            <a:pPr lvl="1"/>
            <a:r>
              <a:rPr lang="en-US" dirty="0" err="1"/>
              <a:t>Sailwave</a:t>
            </a:r>
            <a:r>
              <a:rPr lang="en-US" dirty="0"/>
              <a:t> data file has already been created by you or someone else</a:t>
            </a:r>
          </a:p>
          <a:p>
            <a:pPr lvl="1"/>
            <a:r>
              <a:rPr lang="en-US" dirty="0"/>
              <a:t>Someone either:</a:t>
            </a:r>
          </a:p>
          <a:p>
            <a:pPr lvl="2"/>
            <a:r>
              <a:rPr lang="en-US" dirty="0"/>
              <a:t>Sent you the data file</a:t>
            </a:r>
          </a:p>
          <a:p>
            <a:pPr lvl="2"/>
            <a:r>
              <a:rPr lang="en-US" dirty="0"/>
              <a:t>You downloaded or copied it from the Dropbox site</a:t>
            </a:r>
          </a:p>
          <a:p>
            <a:pPr lvl="1"/>
            <a:r>
              <a:rPr lang="en-US" dirty="0"/>
              <a:t>You have the data file on your local hard drive</a:t>
            </a:r>
          </a:p>
          <a:p>
            <a:pPr lvl="1"/>
            <a:r>
              <a:rPr lang="en-US" dirty="0" err="1"/>
              <a:t>Sailwave</a:t>
            </a:r>
            <a:r>
              <a:rPr lang="en-US" dirty="0"/>
              <a:t> data file has been initialized with all necessary setup options</a:t>
            </a:r>
          </a:p>
          <a:p>
            <a:pPr lvl="1"/>
            <a:r>
              <a:rPr lang="en-US" dirty="0"/>
              <a:t>All competitors have been loaded</a:t>
            </a:r>
          </a:p>
          <a:p>
            <a:pPr lvl="1"/>
            <a:r>
              <a:rPr lang="en-US" dirty="0"/>
              <a:t>A race has finished and you have the finish sheet with finish times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234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22E77-C362-4933-AE8C-6DC906AFB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Save image of finish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D82F3-84A9-49B7-B3CC-A1AF19758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6161087" cy="45085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race coordinator or the RC skipper will send you an image of the race finish times.  </a:t>
            </a:r>
          </a:p>
          <a:p>
            <a:pPr lvl="1"/>
            <a:r>
              <a:rPr lang="en-US" dirty="0"/>
              <a:t>See example to the right</a:t>
            </a:r>
          </a:p>
          <a:p>
            <a:r>
              <a:rPr lang="en-US" dirty="0"/>
              <a:t>Save to the Dropbox </a:t>
            </a:r>
            <a:r>
              <a:rPr lang="en-US" dirty="0" err="1"/>
              <a:t>SailWaveData</a:t>
            </a:r>
            <a:r>
              <a:rPr lang="en-US" dirty="0"/>
              <a:t> folder with name: </a:t>
            </a:r>
            <a:br>
              <a:rPr lang="en-US" dirty="0"/>
            </a:br>
            <a:r>
              <a:rPr lang="en-US" sz="2400" i="1" dirty="0">
                <a:solidFill>
                  <a:srgbClr val="C00000"/>
                </a:solidFill>
              </a:rPr>
              <a:t>2022_LCSA_Seriesx_Racex</a:t>
            </a:r>
            <a:r>
              <a:rPr lang="en-US" sz="2400" i="1" dirty="0">
                <a:solidFill>
                  <a:schemeClr val="accent1"/>
                </a:solidFill>
              </a:rPr>
              <a:t>_</a:t>
            </a:r>
            <a:r>
              <a:rPr lang="en-US" sz="2400" i="1" dirty="0">
                <a:solidFill>
                  <a:srgbClr val="C00000"/>
                </a:solidFill>
              </a:rPr>
              <a:t>boatname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Where 2022=year, </a:t>
            </a:r>
          </a:p>
          <a:p>
            <a:pPr lvl="1"/>
            <a:r>
              <a:rPr lang="en-US" i="1" dirty="0" err="1">
                <a:solidFill>
                  <a:schemeClr val="accent1"/>
                </a:solidFill>
              </a:rPr>
              <a:t>Seriesx_Racex</a:t>
            </a:r>
            <a:r>
              <a:rPr lang="en-US" i="1" dirty="0">
                <a:solidFill>
                  <a:schemeClr val="accent1"/>
                </a:solidFill>
              </a:rPr>
              <a:t> such as S</a:t>
            </a:r>
            <a:r>
              <a:rPr lang="en-US" dirty="0">
                <a:solidFill>
                  <a:schemeClr val="accent1"/>
                </a:solidFill>
              </a:rPr>
              <a:t>eries3_Race2</a:t>
            </a:r>
          </a:p>
          <a:p>
            <a:pPr lvl="1"/>
            <a:r>
              <a:rPr lang="en-US" i="1" dirty="0" err="1">
                <a:solidFill>
                  <a:schemeClr val="accent1"/>
                </a:solidFill>
              </a:rPr>
              <a:t>boatname</a:t>
            </a:r>
            <a:r>
              <a:rPr lang="en-US" dirty="0">
                <a:solidFill>
                  <a:schemeClr val="accent1"/>
                </a:solidFill>
              </a:rPr>
              <a:t> is the RC boat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Filetype is .jpg, .</a:t>
            </a:r>
            <a:r>
              <a:rPr lang="en-US" dirty="0" err="1">
                <a:solidFill>
                  <a:schemeClr val="accent1"/>
                </a:solidFill>
              </a:rPr>
              <a:t>png</a:t>
            </a:r>
            <a:r>
              <a:rPr lang="en-US" dirty="0">
                <a:solidFill>
                  <a:schemeClr val="accent1"/>
                </a:solidFill>
              </a:rPr>
              <a:t>, or .pdf</a:t>
            </a:r>
          </a:p>
          <a:p>
            <a:r>
              <a:rPr lang="en-US" dirty="0"/>
              <a:t>Please rotate or improve the image if possible.  </a:t>
            </a:r>
          </a:p>
          <a:p>
            <a:r>
              <a:rPr lang="en-US" dirty="0"/>
              <a:t>Optionally print for use during scoring</a:t>
            </a:r>
          </a:p>
        </p:txBody>
      </p:sp>
      <p:pic>
        <p:nvPicPr>
          <p:cNvPr id="7" name="Content Placeholder 6" descr="A close-up of a document&#10;&#10;Description automatically generated with medium confidence">
            <a:extLst>
              <a:ext uri="{FF2B5EF4-FFF2-40B4-BE49-F238E27FC236}">
                <a16:creationId xmlns:a16="http://schemas.microsoft.com/office/drawing/2014/main" id="{B54CEED1-B84B-D287-C6AF-5CDD732303B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79" y="1740461"/>
            <a:ext cx="4164278" cy="4449202"/>
          </a:xfrm>
        </p:spPr>
      </p:pic>
    </p:spTree>
    <p:extLst>
      <p:ext uri="{BB962C8B-B14F-4D97-AF65-F5344CB8AC3E}">
        <p14:creationId xmlns:p14="http://schemas.microsoft.com/office/powerpoint/2010/main" val="3282438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CD214-A4A1-ED1B-5E71-3B5408E04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317024"/>
            <a:ext cx="10515600" cy="1406768"/>
          </a:xfrm>
        </p:spPr>
        <p:txBody>
          <a:bodyPr/>
          <a:lstStyle/>
          <a:p>
            <a:r>
              <a:rPr lang="en-US" dirty="0"/>
              <a:t>Publishing Results on Website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9FBAA-A8BA-B4B2-1712-7A0B87CE3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983164"/>
            <a:ext cx="10515600" cy="461597"/>
          </a:xfrm>
        </p:spPr>
        <p:txBody>
          <a:bodyPr>
            <a:normAutofit/>
          </a:bodyPr>
          <a:lstStyle/>
          <a:p>
            <a:r>
              <a:rPr lang="en-US" dirty="0"/>
              <a:t>Available to designated web page editors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616543-DE37-F2B5-8AD4-8F214CEEE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966" y="124284"/>
            <a:ext cx="7680080" cy="440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7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93083-1D9B-0024-E1C9-236C1DDE2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Publishing to BBSA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40020-7005-EBD5-0202-CEA3AD70F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Log into the BBSA website with your </a:t>
            </a:r>
            <a:r>
              <a:rPr lang="en-US" dirty="0" err="1"/>
              <a:t>userid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Enter Admin 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on “Website” in the left menu 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on Files in the top menu bar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Navigate to:  Documents/</a:t>
            </a:r>
            <a:r>
              <a:rPr lang="en-US" dirty="0" err="1"/>
              <a:t>LCSAResults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Delete </a:t>
            </a:r>
            <a:r>
              <a:rPr lang="en-US" dirty="0">
                <a:solidFill>
                  <a:schemeClr val="accent1"/>
                </a:solidFill>
              </a:rPr>
              <a:t>_lcsa_last_race.jpg </a:t>
            </a:r>
            <a:r>
              <a:rPr lang="en-US" dirty="0"/>
              <a:t>and </a:t>
            </a:r>
            <a:r>
              <a:rPr lang="en-US" dirty="0">
                <a:solidFill>
                  <a:schemeClr val="accent1"/>
                </a:solidFill>
              </a:rPr>
              <a:t>_lcsa_series_raced_races.jpg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Browse to select and upload the new versions from your hard drive.  </a:t>
            </a:r>
            <a:r>
              <a:rPr lang="en-US" sz="2600" i="1" dirty="0"/>
              <a:t>(Note:  Overwrite does not seem to work, so delete first)</a:t>
            </a:r>
            <a:endParaRPr lang="en-US" dirty="0"/>
          </a:p>
          <a:p>
            <a:pPr marL="0" indent="0" algn="ctr">
              <a:buNone/>
            </a:pPr>
            <a:r>
              <a:rPr lang="en-US" sz="3900" dirty="0">
                <a:solidFill>
                  <a:schemeClr val="accent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089153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F93F4-1A58-6D51-E8DE-A75BB9D8F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into Admin view (after logging in)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DCA41-6E9F-4E08-5CB5-DE54E4591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64" y="1095073"/>
            <a:ext cx="10935869" cy="39967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24D4FE-2D94-F2A0-1A4F-88CB782C7B1D}"/>
              </a:ext>
            </a:extLst>
          </p:cNvPr>
          <p:cNvSpPr txBox="1"/>
          <p:nvPr/>
        </p:nvSpPr>
        <p:spPr>
          <a:xfrm>
            <a:off x="1114817" y="5762927"/>
            <a:ext cx="10490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5"/>
                </a:solidFill>
              </a:rPr>
              <a:t>Warning:  If you share a link from the website, make sure you are in Public view before you copy the link.  Stay in Public view unless you are updating a page.  </a:t>
            </a:r>
          </a:p>
        </p:txBody>
      </p:sp>
    </p:spTree>
    <p:extLst>
      <p:ext uri="{BB962C8B-B14F-4D97-AF65-F5344CB8AC3E}">
        <p14:creationId xmlns:p14="http://schemas.microsoft.com/office/powerpoint/2010/main" val="3822654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84316-D4CB-856E-7145-66DD94300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52172" cy="4820650"/>
          </a:xfrm>
        </p:spPr>
        <p:txBody>
          <a:bodyPr>
            <a:normAutofit/>
          </a:bodyPr>
          <a:lstStyle/>
          <a:p>
            <a:r>
              <a:rPr lang="en-US" dirty="0"/>
              <a:t>Go to the Websites view</a:t>
            </a:r>
            <a:br>
              <a:rPr lang="en-US" dirty="0"/>
            </a:br>
            <a:r>
              <a:rPr lang="en-US" sz="2000" dirty="0"/>
              <a:t>This may be all you see anyway. 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799A62-DB5B-81C4-5369-6BF1126FE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928" y="230500"/>
            <a:ext cx="7595149" cy="600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70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617A1-A9E0-4546-C78D-0FDD4FA0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the Files 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B1E38-AE64-D9F4-4EFC-15012985D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98" y="2127771"/>
            <a:ext cx="10868092" cy="399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4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C7C2A-54BB-9C41-7F03-AA9D25442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107499" cy="3367631"/>
          </a:xfrm>
        </p:spPr>
        <p:txBody>
          <a:bodyPr/>
          <a:lstStyle/>
          <a:p>
            <a:r>
              <a:rPr lang="en-US" dirty="0"/>
              <a:t>Navigate to Documents\</a:t>
            </a:r>
            <a:br>
              <a:rPr lang="en-US" dirty="0"/>
            </a:br>
            <a:r>
              <a:rPr lang="en-US" dirty="0" err="1"/>
              <a:t>LCSAResults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A9B19-B4CC-38B8-86F7-4B11F34E6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519" y="114786"/>
            <a:ext cx="8108100" cy="644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30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9DB1-E118-50A2-EC5E-91E9D4202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the old result jpgs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AC3DF4-1A7D-80F3-2ADC-AC2B75357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13" y="1607393"/>
            <a:ext cx="11722567" cy="2306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9F1E67-5B61-930B-C08A-DC95983BB37B}"/>
              </a:ext>
            </a:extLst>
          </p:cNvPr>
          <p:cNvSpPr txBox="1"/>
          <p:nvPr/>
        </p:nvSpPr>
        <p:spPr>
          <a:xfrm>
            <a:off x="512837" y="4959048"/>
            <a:ext cx="11224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5"/>
                </a:solidFill>
              </a:rPr>
              <a:t>Highlight the files and press Delete or right-click Delete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5"/>
                </a:solidFill>
              </a:rPr>
              <a:t>Always delete prior to upload.  The overwrite feature does not load or refresh properly</a:t>
            </a:r>
          </a:p>
        </p:txBody>
      </p:sp>
    </p:spTree>
    <p:extLst>
      <p:ext uri="{BB962C8B-B14F-4D97-AF65-F5344CB8AC3E}">
        <p14:creationId xmlns:p14="http://schemas.microsoft.com/office/powerpoint/2010/main" val="304202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9DB1-E118-50A2-EC5E-91E9D4202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37" y="365125"/>
            <a:ext cx="10840963" cy="830997"/>
          </a:xfrm>
        </p:spPr>
        <p:txBody>
          <a:bodyPr/>
          <a:lstStyle/>
          <a:p>
            <a:r>
              <a:rPr lang="en-US" dirty="0"/>
              <a:t>Delete the old series results for current series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9F1E67-5B61-930B-C08A-DC95983BB37B}"/>
              </a:ext>
            </a:extLst>
          </p:cNvPr>
          <p:cNvSpPr txBox="1"/>
          <p:nvPr/>
        </p:nvSpPr>
        <p:spPr>
          <a:xfrm>
            <a:off x="410200" y="5453614"/>
            <a:ext cx="11224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5"/>
                </a:solidFill>
              </a:rPr>
              <a:t>Highlight the file and press Delete or right-click Delete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5"/>
                </a:solidFill>
              </a:rPr>
              <a:t>Always delete prior to upload.  The overwrite feature does not load or refresh properly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010F71-3301-A314-EF28-602311778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5" y="994473"/>
            <a:ext cx="8420682" cy="42825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0AE12F-7C06-9E8D-58D6-26B00E32BD1E}"/>
              </a:ext>
            </a:extLst>
          </p:cNvPr>
          <p:cNvSpPr txBox="1"/>
          <p:nvPr/>
        </p:nvSpPr>
        <p:spPr>
          <a:xfrm>
            <a:off x="9545216" y="2939143"/>
            <a:ext cx="21833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need to replace the series summary each week during the series until the series is completed</a:t>
            </a:r>
          </a:p>
        </p:txBody>
      </p:sp>
    </p:spTree>
    <p:extLst>
      <p:ext uri="{BB962C8B-B14F-4D97-AF65-F5344CB8AC3E}">
        <p14:creationId xmlns:p14="http://schemas.microsoft.com/office/powerpoint/2010/main" val="4015602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4E14D-06A6-2859-D15C-B3290F5AF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Upload the files for the current race </a:t>
            </a:r>
            <a:br>
              <a:rPr lang="en-US" dirty="0"/>
            </a:br>
            <a:r>
              <a:rPr lang="en-US" dirty="0"/>
              <a:t>after deleting per prior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5B62C-1866-A2AB-0262-0F5F75BB8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Wednesday night, upload result image files:</a:t>
            </a:r>
          </a:p>
          <a:p>
            <a:pPr lvl="1"/>
            <a:r>
              <a:rPr lang="en-US" dirty="0"/>
              <a:t>_lcsa_last_race.jpg</a:t>
            </a:r>
          </a:p>
          <a:p>
            <a:pPr lvl="1"/>
            <a:r>
              <a:rPr lang="en-US" dirty="0"/>
              <a:t>_lcsa_series_raced_races.jpg</a:t>
            </a:r>
          </a:p>
          <a:p>
            <a:pPr lvl="1"/>
            <a:endParaRPr lang="en-US" dirty="0"/>
          </a:p>
          <a:p>
            <a:r>
              <a:rPr lang="en-US" dirty="0"/>
              <a:t>On Wednesday night or within a few days, upload:</a:t>
            </a:r>
          </a:p>
          <a:p>
            <a:pPr lvl="1"/>
            <a:r>
              <a:rPr lang="en-US" dirty="0"/>
              <a:t>2022_LCSA_Series</a:t>
            </a:r>
            <a:r>
              <a:rPr lang="en-US" i="1" dirty="0">
                <a:solidFill>
                  <a:srgbClr val="00B0F0"/>
                </a:solidFill>
              </a:rPr>
              <a:t>s</a:t>
            </a:r>
            <a:r>
              <a:rPr lang="en-US" dirty="0"/>
              <a:t>_Race</a:t>
            </a:r>
            <a:r>
              <a:rPr lang="en-US" i="1" dirty="0">
                <a:solidFill>
                  <a:srgbClr val="00B0F0"/>
                </a:solidFill>
              </a:rPr>
              <a:t>r</a:t>
            </a:r>
            <a:r>
              <a:rPr lang="en-US" dirty="0"/>
              <a:t>.htm</a:t>
            </a:r>
          </a:p>
          <a:p>
            <a:pPr lvl="1"/>
            <a:r>
              <a:rPr lang="en-US" dirty="0"/>
              <a:t>2022_LCSA_Series</a:t>
            </a:r>
            <a:r>
              <a:rPr lang="en-US" i="1" dirty="0">
                <a:solidFill>
                  <a:srgbClr val="00B0F0"/>
                </a:solidFill>
              </a:rPr>
              <a:t>s</a:t>
            </a:r>
            <a:r>
              <a:rPr lang="en-US" dirty="0"/>
              <a:t>_All.htm</a:t>
            </a:r>
          </a:p>
          <a:p>
            <a:pPr lvl="1"/>
            <a:r>
              <a:rPr lang="en-US" dirty="0"/>
              <a:t>2022_LCSA_Series</a:t>
            </a:r>
            <a:r>
              <a:rPr lang="en-US" i="1" dirty="0">
                <a:solidFill>
                  <a:srgbClr val="00B0F0"/>
                </a:solidFill>
              </a:rPr>
              <a:t>s</a:t>
            </a:r>
            <a:r>
              <a:rPr lang="en-US" dirty="0"/>
              <a:t>_Race</a:t>
            </a:r>
            <a:r>
              <a:rPr lang="en-US" i="1" dirty="0">
                <a:solidFill>
                  <a:srgbClr val="00B0F0"/>
                </a:solidFill>
              </a:rPr>
              <a:t>r</a:t>
            </a:r>
            <a:r>
              <a:rPr lang="en-US" i="1" dirty="0"/>
              <a:t>_RC_</a:t>
            </a:r>
            <a:r>
              <a:rPr lang="en-US" i="1" dirty="0">
                <a:solidFill>
                  <a:srgbClr val="00B0F0"/>
                </a:solidFill>
              </a:rPr>
              <a:t>boatname.fff</a:t>
            </a:r>
            <a:endParaRPr lang="en-US" dirty="0">
              <a:solidFill>
                <a:srgbClr val="00B0F0"/>
              </a:solidFill>
            </a:endParaRPr>
          </a:p>
          <a:p>
            <a:pPr marL="457200" lvl="1" indent="0">
              <a:buNone/>
            </a:pPr>
            <a:r>
              <a:rPr lang="en-US" dirty="0"/>
              <a:t>where </a:t>
            </a:r>
            <a:r>
              <a:rPr lang="en-US" i="1" dirty="0">
                <a:solidFill>
                  <a:srgbClr val="00B0F0"/>
                </a:solidFill>
              </a:rPr>
              <a:t>s</a:t>
            </a:r>
            <a:r>
              <a:rPr lang="en-US" dirty="0"/>
              <a:t>=series number, </a:t>
            </a:r>
            <a:r>
              <a:rPr lang="en-US" i="1" dirty="0">
                <a:solidFill>
                  <a:srgbClr val="00B0F0"/>
                </a:solidFill>
              </a:rPr>
              <a:t>r</a:t>
            </a:r>
            <a:r>
              <a:rPr lang="en-US" dirty="0"/>
              <a:t>=race number and</a:t>
            </a:r>
          </a:p>
          <a:p>
            <a:pPr marL="457200" lvl="1" indent="0">
              <a:buNone/>
            </a:pPr>
            <a:r>
              <a:rPr lang="en-US" i="1" dirty="0" err="1">
                <a:solidFill>
                  <a:srgbClr val="00B0F0"/>
                </a:solidFill>
              </a:rPr>
              <a:t>boatname.fff</a:t>
            </a:r>
            <a:r>
              <a:rPr lang="en-US" dirty="0"/>
              <a:t> = committee boat name and filetype (pdf, jpg, or 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061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78507-3228-454A-8F58-A04A89B1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Sailwave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519C9-AD0E-48A2-9F0F-A55352979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Sailwave</a:t>
            </a:r>
            <a:r>
              <a:rPr lang="en-US" dirty="0"/>
              <a:t> is free race scoring software that runs on Windows</a:t>
            </a:r>
          </a:p>
          <a:p>
            <a:pPr lvl="1"/>
            <a:r>
              <a:rPr lang="en-US" dirty="0"/>
              <a:t>They just ask that we use their logo in our scored results.  We do.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The </a:t>
            </a:r>
            <a:r>
              <a:rPr lang="en-US" dirty="0" err="1"/>
              <a:t>Sailwave</a:t>
            </a:r>
            <a:r>
              <a:rPr lang="en-US" dirty="0"/>
              <a:t> software uses a data file that includes the information specific to your race.  That data file ends in an extension of .</a:t>
            </a:r>
            <a:r>
              <a:rPr lang="en-US" dirty="0" err="1"/>
              <a:t>blw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Don’t mix it up with the software.  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Details of configuring </a:t>
            </a:r>
            <a:r>
              <a:rPr lang="en-US" dirty="0" err="1">
                <a:solidFill>
                  <a:srgbClr val="00B050"/>
                </a:solidFill>
              </a:rPr>
              <a:t>Sailwave</a:t>
            </a:r>
            <a:r>
              <a:rPr lang="en-US" dirty="0">
                <a:solidFill>
                  <a:srgbClr val="00B050"/>
                </a:solidFill>
              </a:rPr>
              <a:t> are covered in a different session.  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640408D-18DE-4702-A649-DD834A4AD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48" y="2921465"/>
            <a:ext cx="2152381" cy="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9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5FC26-540E-1D6E-7D2A-62EA13931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to the Sites section and select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EE871E-BDDF-0E92-A557-0BAF2978C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7" y="1309917"/>
            <a:ext cx="7847044" cy="543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55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E3704-08CA-A05E-32FC-F10FC66C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Edit to edit the Results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791ACB-B687-2C52-F112-3396DE466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04" y="1362269"/>
            <a:ext cx="7917385" cy="48479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A6F3F8-E701-08C7-0DD7-C0316E1FE9CC}"/>
              </a:ext>
            </a:extLst>
          </p:cNvPr>
          <p:cNvSpPr txBox="1"/>
          <p:nvPr/>
        </p:nvSpPr>
        <p:spPr>
          <a:xfrm>
            <a:off x="9545216" y="4264090"/>
            <a:ext cx="2313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Scroll down to the historical section (second page where you will edit the links)</a:t>
            </a:r>
          </a:p>
        </p:txBody>
      </p:sp>
    </p:spTree>
    <p:extLst>
      <p:ext uri="{BB962C8B-B14F-4D97-AF65-F5344CB8AC3E}">
        <p14:creationId xmlns:p14="http://schemas.microsoft.com/office/powerpoint/2010/main" val="2932306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7207-E53E-9CE1-B39F-E0FB6C8C5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link to Series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3BCB20-2D7E-D8E3-B762-95181CCF2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07" y="1853428"/>
            <a:ext cx="6695211" cy="39408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FAA09A-55C8-ADFC-A77D-121C72C6F0C0}"/>
              </a:ext>
            </a:extLst>
          </p:cNvPr>
          <p:cNvSpPr txBox="1"/>
          <p:nvPr/>
        </p:nvSpPr>
        <p:spPr>
          <a:xfrm>
            <a:off x="7966644" y="1985024"/>
            <a:ext cx="3097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Highlight text “Series 5” then press the </a:t>
            </a:r>
            <a:r>
              <a:rPr lang="en-US" u="sng" dirty="0"/>
              <a:t>File</a:t>
            </a:r>
            <a:r>
              <a:rPr lang="en-US" dirty="0"/>
              <a:t> action in the menu bar at the top. The file selection window will open: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00EDA1-9DFE-44E2-B6DD-36B724532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860" y="3303165"/>
            <a:ext cx="2060661" cy="16446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465BD1-1CE3-FE27-9E08-5C8C32AD53C6}"/>
              </a:ext>
            </a:extLst>
          </p:cNvPr>
          <p:cNvSpPr txBox="1"/>
          <p:nvPr/>
        </p:nvSpPr>
        <p:spPr>
          <a:xfrm>
            <a:off x="8035386" y="5065618"/>
            <a:ext cx="3442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the file and press Insert to embed a link to the file.</a:t>
            </a:r>
          </a:p>
          <a:p>
            <a:endParaRPr lang="en-US" dirty="0"/>
          </a:p>
          <a:p>
            <a:r>
              <a:rPr lang="en-US" dirty="0"/>
              <a:t>Press Save or edit the next link.</a:t>
            </a:r>
          </a:p>
        </p:txBody>
      </p:sp>
    </p:spTree>
    <p:extLst>
      <p:ext uri="{BB962C8B-B14F-4D97-AF65-F5344CB8AC3E}">
        <p14:creationId xmlns:p14="http://schemas.microsoft.com/office/powerpoint/2010/main" val="1116814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D033-CDB7-293B-95E9-179789C94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links for current race and finish sheet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9EE6FC-4E4C-E0A6-DAD5-14DC2D6A6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22848"/>
          </a:xfrm>
        </p:spPr>
        <p:txBody>
          <a:bodyPr/>
          <a:lstStyle/>
          <a:p>
            <a:r>
              <a:rPr lang="en-US" dirty="0"/>
              <a:t>Follow the same process to link individual races to the .</a:t>
            </a:r>
            <a:r>
              <a:rPr lang="en-US" dirty="0" err="1"/>
              <a:t>htm</a:t>
            </a:r>
            <a:r>
              <a:rPr lang="en-US" dirty="0"/>
              <a:t> files and the RC finish sheets to the uploaded finish images.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513566-FD07-DFE4-15A3-00E7EC4F5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80523"/>
            <a:ext cx="9919996" cy="25643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852581-FB6D-3C37-0578-26F436DE3D5A}"/>
              </a:ext>
            </a:extLst>
          </p:cNvPr>
          <p:cNvSpPr txBox="1"/>
          <p:nvPr/>
        </p:nvSpPr>
        <p:spPr>
          <a:xfrm>
            <a:off x="1156996" y="5654351"/>
            <a:ext cx="655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done editing, press Save at the top of the page.  </a:t>
            </a:r>
          </a:p>
        </p:txBody>
      </p:sp>
    </p:spTree>
    <p:extLst>
      <p:ext uri="{BB962C8B-B14F-4D97-AF65-F5344CB8AC3E}">
        <p14:creationId xmlns:p14="http://schemas.microsoft.com/office/powerpoint/2010/main" val="250459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255EC-8E02-4ACF-A5BD-FB411289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this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0F9AC-51AA-4682-99B3-525DA024A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not cover:  (these are all covered in a different session)</a:t>
            </a:r>
          </a:p>
          <a:p>
            <a:pPr lvl="1"/>
            <a:r>
              <a:rPr lang="en-US" dirty="0"/>
              <a:t>Installing </a:t>
            </a:r>
            <a:r>
              <a:rPr lang="en-US" dirty="0" err="1"/>
              <a:t>Sailwave</a:t>
            </a:r>
            <a:endParaRPr lang="en-US" dirty="0"/>
          </a:p>
          <a:p>
            <a:pPr lvl="2"/>
            <a:r>
              <a:rPr lang="en-US" dirty="0"/>
              <a:t>Download from:  </a:t>
            </a:r>
            <a:r>
              <a:rPr lang="en-US" dirty="0">
                <a:hlinkClick r:id="rId2"/>
              </a:rPr>
              <a:t>https://www.sailwave.com/category/sailwave</a:t>
            </a:r>
            <a:endParaRPr lang="en-US" dirty="0"/>
          </a:p>
          <a:p>
            <a:pPr lvl="2"/>
            <a:r>
              <a:rPr lang="en-US" dirty="0"/>
              <a:t>On Windows:  Usually installed to:  C:\Program Files (x86)\</a:t>
            </a:r>
            <a:r>
              <a:rPr lang="en-US" dirty="0" err="1"/>
              <a:t>Sailwave</a:t>
            </a:r>
            <a:endParaRPr lang="en-US" dirty="0"/>
          </a:p>
          <a:p>
            <a:pPr lvl="1"/>
            <a:r>
              <a:rPr lang="en-US" dirty="0" err="1"/>
              <a:t>Sailwave</a:t>
            </a:r>
            <a:r>
              <a:rPr lang="en-US" dirty="0"/>
              <a:t> setup</a:t>
            </a:r>
          </a:p>
          <a:p>
            <a:pPr lvl="2"/>
            <a:r>
              <a:rPr lang="en-US" dirty="0"/>
              <a:t>Loading competitors from csv or data entry</a:t>
            </a:r>
          </a:p>
          <a:p>
            <a:pPr lvl="2"/>
            <a:r>
              <a:rPr lang="en-US" dirty="0"/>
              <a:t>Easy, but some details related to scoring</a:t>
            </a:r>
          </a:p>
          <a:p>
            <a:pPr lvl="1"/>
            <a:r>
              <a:rPr lang="en-US" dirty="0"/>
              <a:t>Posting results to the BBSA website</a:t>
            </a:r>
          </a:p>
          <a:p>
            <a:pPr lvl="2"/>
            <a:r>
              <a:rPr lang="en-US" dirty="0"/>
              <a:t>If we have time, I can cover this</a:t>
            </a:r>
          </a:p>
          <a:p>
            <a:pPr lvl="1"/>
            <a:r>
              <a:rPr lang="en-US" dirty="0"/>
              <a:t>Dropbox training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9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8A3F9-A391-442C-A46A-C5FE6A7BD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Locations of Data and Software</a:t>
            </a:r>
          </a:p>
        </p:txBody>
      </p:sp>
      <p:pic>
        <p:nvPicPr>
          <p:cNvPr id="4" name="Graphic 3" descr="Open laptop device">
            <a:extLst>
              <a:ext uri="{FF2B5EF4-FFF2-40B4-BE49-F238E27FC236}">
                <a16:creationId xmlns:a16="http://schemas.microsoft.com/office/drawing/2014/main" id="{968402FF-082F-4092-B2D5-AF556C16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2175" y="4865810"/>
            <a:ext cx="1790700" cy="1276350"/>
          </a:xfrm>
          <a:prstGeom prst="rect">
            <a:avLst/>
          </a:prstGeom>
        </p:spPr>
      </p:pic>
      <p:pic>
        <p:nvPicPr>
          <p:cNvPr id="6" name="Graphic 5" descr="Database with solid fill">
            <a:extLst>
              <a:ext uri="{FF2B5EF4-FFF2-40B4-BE49-F238E27FC236}">
                <a16:creationId xmlns:a16="http://schemas.microsoft.com/office/drawing/2014/main" id="{9590EFD6-D340-45D5-A7E5-4CB3AAA95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31650" y="4985911"/>
            <a:ext cx="1325562" cy="1691847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C16A39A9-43E8-4E0D-B409-F71BD6B8D11C}"/>
              </a:ext>
            </a:extLst>
          </p:cNvPr>
          <p:cNvSpPr/>
          <p:nvPr/>
        </p:nvSpPr>
        <p:spPr>
          <a:xfrm>
            <a:off x="6937131" y="5328500"/>
            <a:ext cx="720986" cy="1006357"/>
          </a:xfrm>
          <a:prstGeom prst="rightBrace">
            <a:avLst>
              <a:gd name="adj1" fmla="val 8333"/>
              <a:gd name="adj2" fmla="val 705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204523-0DF5-47ED-9AF6-3A70DAD6F76E}"/>
              </a:ext>
            </a:extLst>
          </p:cNvPr>
          <p:cNvSpPr txBox="1"/>
          <p:nvPr/>
        </p:nvSpPr>
        <p:spPr>
          <a:xfrm>
            <a:off x="1415560" y="4985911"/>
            <a:ext cx="48621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Sailwave</a:t>
            </a:r>
            <a:r>
              <a:rPr lang="en-US" sz="1600" dirty="0"/>
              <a:t> Software:   C:\Program Files (x86)\</a:t>
            </a:r>
            <a:r>
              <a:rPr lang="en-US" sz="1600" dirty="0" err="1"/>
              <a:t>Sailwave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3E0D49-7BED-4F51-9819-5CAA237B8B21}"/>
              </a:ext>
            </a:extLst>
          </p:cNvPr>
          <p:cNvSpPr txBox="1"/>
          <p:nvPr/>
        </p:nvSpPr>
        <p:spPr>
          <a:xfrm>
            <a:off x="1415560" y="5308535"/>
            <a:ext cx="45676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Sailwave</a:t>
            </a:r>
            <a:r>
              <a:rPr lang="en-US" sz="1600" dirty="0"/>
              <a:t> Data:   C:\SailWaveDataLocal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2021_LCSA_Series2_Race1.blw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2021_LCSA_Series2_Race2.blw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_lcsa_last_race.jpg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_lcsa_series_raced_races.jpg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3DA3A745-50EC-42FE-A018-5BF715BDD30A}"/>
              </a:ext>
            </a:extLst>
          </p:cNvPr>
          <p:cNvSpPr/>
          <p:nvPr/>
        </p:nvSpPr>
        <p:spPr>
          <a:xfrm>
            <a:off x="378068" y="1349620"/>
            <a:ext cx="5512778" cy="23287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Dropbox</a:t>
            </a:r>
          </a:p>
          <a:p>
            <a:pPr algn="ctr"/>
            <a:r>
              <a:rPr lang="en-US" sz="1400" dirty="0"/>
              <a:t>BBSA_LCSA\LSCA_SailWaveData\2021Sailwave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2021_LCSA_Series2_Race1.blw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2021_LCSA_Series2_Race2.blw</a:t>
            </a:r>
            <a:br>
              <a:rPr lang="en-US" sz="1400" dirty="0"/>
            </a:br>
            <a:endParaRPr lang="en-US" sz="1400" dirty="0"/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Used primarily for sharing and backing up copies of the </a:t>
            </a:r>
            <a:r>
              <a:rPr lang="en-US" sz="1600" dirty="0" err="1">
                <a:solidFill>
                  <a:srgbClr val="FFFF00"/>
                </a:solidFill>
              </a:rPr>
              <a:t>Sailwave</a:t>
            </a:r>
            <a:r>
              <a:rPr lang="en-US" sz="1600" dirty="0">
                <a:solidFill>
                  <a:srgbClr val="FFFF00"/>
                </a:solidFill>
              </a:rPr>
              <a:t> data file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0EC355C0-12B9-4DF2-9D8C-E6214CCAFBFD}"/>
              </a:ext>
            </a:extLst>
          </p:cNvPr>
          <p:cNvSpPr/>
          <p:nvPr/>
        </p:nvSpPr>
        <p:spPr>
          <a:xfrm>
            <a:off x="6049108" y="1172858"/>
            <a:ext cx="5873261" cy="27739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BBSA Website</a:t>
            </a:r>
          </a:p>
          <a:p>
            <a:pPr algn="ctr"/>
            <a:r>
              <a:rPr lang="en-US" sz="1600" dirty="0"/>
              <a:t>Resources/Documents/</a:t>
            </a:r>
            <a:r>
              <a:rPr lang="en-US" sz="1600" dirty="0" err="1"/>
              <a:t>LCSAResults</a:t>
            </a:r>
            <a:r>
              <a:rPr lang="en-US" sz="1600" dirty="0"/>
              <a:t>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_lcsa_last_race.jpg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_lcsa_series_raced_races.jpg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Other files added within a few days </a:t>
            </a:r>
            <a:br>
              <a:rPr lang="en-US" sz="1600" dirty="0"/>
            </a:br>
            <a:r>
              <a:rPr lang="en-US" sz="1600" dirty="0"/>
              <a:t>of the race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66C26E-FACC-AD13-A444-2F94D69DD525}"/>
              </a:ext>
            </a:extLst>
          </p:cNvPr>
          <p:cNvSpPr/>
          <p:nvPr/>
        </p:nvSpPr>
        <p:spPr>
          <a:xfrm>
            <a:off x="464457" y="4339771"/>
            <a:ext cx="9448800" cy="240453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1"/>
          <a:lstStyle/>
          <a:p>
            <a:r>
              <a:rPr lang="en-US" sz="2400" dirty="0">
                <a:solidFill>
                  <a:schemeClr val="accent1"/>
                </a:solidFill>
              </a:rPr>
              <a:t>Your laptop or PC</a:t>
            </a:r>
          </a:p>
        </p:txBody>
      </p:sp>
    </p:spTree>
    <p:extLst>
      <p:ext uri="{BB962C8B-B14F-4D97-AF65-F5344CB8AC3E}">
        <p14:creationId xmlns:p14="http://schemas.microsoft.com/office/powerpoint/2010/main" val="264088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4A1DF-4FAE-4277-9389-C57B01A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2047"/>
          </a:xfrm>
        </p:spPr>
        <p:txBody>
          <a:bodyPr/>
          <a:lstStyle/>
          <a:p>
            <a:r>
              <a:rPr lang="en-US" dirty="0"/>
              <a:t>Scoring a race in an existing </a:t>
            </a:r>
            <a:r>
              <a:rPr lang="en-US" dirty="0" err="1"/>
              <a:t>Sailwave</a:t>
            </a:r>
            <a:r>
              <a:rPr lang="en-US" dirty="0"/>
              <a:t>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D7B52-7AE8-46AD-A436-817FDD01D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171"/>
            <a:ext cx="10515600" cy="5198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/>
              <a:t>Overview of steps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copy of </a:t>
            </a:r>
            <a:r>
              <a:rPr lang="en-US" dirty="0" err="1"/>
              <a:t>Sailwave</a:t>
            </a:r>
            <a:r>
              <a:rPr lang="en-US" dirty="0"/>
              <a:t> file with new name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 a copy or photo of finish time sheet from race committee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Update the race parameters: race name, race distance, start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Enter finish times using the “Sail Num Wizard”.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Score results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“publishable” results </a:t>
            </a:r>
            <a:br>
              <a:rPr lang="en-US" dirty="0"/>
            </a:br>
            <a:r>
              <a:rPr lang="en-US" dirty="0"/>
              <a:t>with Publish button.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Save screen image of results as jpg file on your local drive.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Close and save the </a:t>
            </a:r>
            <a:r>
              <a:rPr lang="en-US" dirty="0" err="1"/>
              <a:t>Sailwave</a:t>
            </a:r>
            <a:r>
              <a:rPr lang="en-US" dirty="0"/>
              <a:t> file and save finish sheet image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D9E22-48FB-418E-AA14-186C476FF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140" y="3497344"/>
            <a:ext cx="2296734" cy="4942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5CE56F-46E6-4C81-8BA5-B9F32090B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764" y="3991578"/>
            <a:ext cx="2155480" cy="660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3B3AC0-0869-4BDF-AD06-391E003F2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244" y="4573041"/>
            <a:ext cx="4629551" cy="7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79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AF794-43E3-4E6B-8324-9EBACD007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127733"/>
            <a:ext cx="10515600" cy="1325563"/>
          </a:xfrm>
        </p:spPr>
        <p:txBody>
          <a:bodyPr/>
          <a:lstStyle/>
          <a:p>
            <a:r>
              <a:rPr lang="en-US" dirty="0"/>
              <a:t>1.  Create a copy of </a:t>
            </a:r>
            <a:r>
              <a:rPr lang="en-US" dirty="0" err="1"/>
              <a:t>Sailwave</a:t>
            </a:r>
            <a:r>
              <a:rPr lang="en-US" dirty="0"/>
              <a:t>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931A3-6A71-4FBE-B7E4-93F9AE4DC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0150"/>
            <a:ext cx="10515600" cy="5363307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Historical </a:t>
            </a:r>
            <a:r>
              <a:rPr lang="en-US" sz="3000" dirty="0" err="1"/>
              <a:t>Sailwave</a:t>
            </a:r>
            <a:r>
              <a:rPr lang="en-US" sz="3000" dirty="0"/>
              <a:t> files are stored in Dropbox folder: </a:t>
            </a:r>
            <a:br>
              <a:rPr lang="en-US" sz="3000" dirty="0"/>
            </a:br>
            <a:r>
              <a:rPr lang="en-US" sz="3000" dirty="0">
                <a:solidFill>
                  <a:schemeClr val="accent1"/>
                </a:solidFill>
              </a:rPr>
              <a:t>BBSA_LCSA\</a:t>
            </a:r>
            <a:r>
              <a:rPr lang="en-US" sz="3000" dirty="0" err="1">
                <a:solidFill>
                  <a:schemeClr val="accent1"/>
                </a:solidFill>
              </a:rPr>
              <a:t>LSCA_SailwaveData</a:t>
            </a:r>
            <a:br>
              <a:rPr lang="en-US" sz="3000" dirty="0">
                <a:solidFill>
                  <a:schemeClr val="accent1"/>
                </a:solidFill>
              </a:rPr>
            </a:br>
            <a:endParaRPr lang="en-US" sz="3000" dirty="0">
              <a:solidFill>
                <a:schemeClr val="accent1"/>
              </a:solidFill>
            </a:endParaRPr>
          </a:p>
          <a:p>
            <a:pPr lvl="1"/>
            <a:r>
              <a:rPr lang="en-US" sz="2600" dirty="0"/>
              <a:t>Only authorized support members have access to this folder</a:t>
            </a:r>
          </a:p>
          <a:p>
            <a:pPr lvl="1"/>
            <a:r>
              <a:rPr lang="en-US" sz="2600" dirty="0"/>
              <a:t>Usually the LCSA Coordinator, the BBSA webmaster, and designated scorers</a:t>
            </a:r>
            <a:br>
              <a:rPr lang="en-US" sz="2600" dirty="0"/>
            </a:br>
            <a:endParaRPr lang="en-US" sz="2600" dirty="0"/>
          </a:p>
          <a:p>
            <a:r>
              <a:rPr lang="en-US" sz="3000" dirty="0">
                <a:solidFill>
                  <a:schemeClr val="accent1"/>
                </a:solidFill>
              </a:rPr>
              <a:t>If the file was emailed to you</a:t>
            </a:r>
            <a:r>
              <a:rPr lang="en-US" sz="3000" dirty="0"/>
              <a:t>: </a:t>
            </a:r>
            <a:r>
              <a:rPr lang="en-US" sz="2600" dirty="0"/>
              <a:t>Save it to your local drive</a:t>
            </a:r>
          </a:p>
          <a:p>
            <a:r>
              <a:rPr lang="en-US" sz="3000" dirty="0">
                <a:solidFill>
                  <a:schemeClr val="accent1"/>
                </a:solidFill>
              </a:rPr>
              <a:t>If you only using Dropbox via the web:</a:t>
            </a:r>
          </a:p>
          <a:p>
            <a:pPr lvl="1"/>
            <a:r>
              <a:rPr lang="en-US" sz="2600" dirty="0"/>
              <a:t>Download the latest </a:t>
            </a:r>
            <a:r>
              <a:rPr lang="en-US" sz="2600" dirty="0" err="1"/>
              <a:t>Sailwave</a:t>
            </a:r>
            <a:r>
              <a:rPr lang="en-US" sz="2600" dirty="0"/>
              <a:t> file to your local hard drive (on your PC)</a:t>
            </a:r>
            <a:endParaRPr lang="en-US" sz="2200" dirty="0"/>
          </a:p>
          <a:p>
            <a:r>
              <a:rPr lang="en-US" sz="3000" dirty="0">
                <a:solidFill>
                  <a:schemeClr val="accent1"/>
                </a:solidFill>
              </a:rPr>
              <a:t>If you are using the Dropbox app: </a:t>
            </a:r>
            <a:r>
              <a:rPr lang="en-US" sz="3000" dirty="0"/>
              <a:t>C</a:t>
            </a:r>
            <a:r>
              <a:rPr lang="en-US" sz="2600" dirty="0"/>
              <a:t>opy the file to a local folder</a:t>
            </a:r>
            <a:br>
              <a:rPr lang="en-US" sz="2600" dirty="0"/>
            </a:br>
            <a:endParaRPr lang="en-US" sz="2600" dirty="0"/>
          </a:p>
          <a:p>
            <a:r>
              <a:rPr lang="en-US" sz="3000" dirty="0"/>
              <a:t>Rename the file with the pattern:  </a:t>
            </a:r>
          </a:p>
          <a:p>
            <a:pPr lvl="1"/>
            <a:r>
              <a:rPr lang="en-US" sz="2600" dirty="0"/>
              <a:t>2022_LCSA_</a:t>
            </a:r>
            <a:r>
              <a:rPr lang="en-US" sz="2600" i="1" dirty="0">
                <a:solidFill>
                  <a:srgbClr val="FF0000"/>
                </a:solidFill>
              </a:rPr>
              <a:t>seriesname</a:t>
            </a:r>
            <a:r>
              <a:rPr lang="en-US" sz="2600" i="1" dirty="0"/>
              <a:t>_</a:t>
            </a:r>
            <a:r>
              <a:rPr lang="en-US" sz="2600" i="1" dirty="0">
                <a:solidFill>
                  <a:srgbClr val="FF0000"/>
                </a:solidFill>
              </a:rPr>
              <a:t>racename</a:t>
            </a:r>
            <a:r>
              <a:rPr lang="en-US" sz="2600" i="1" dirty="0"/>
              <a:t>.blw </a:t>
            </a:r>
          </a:p>
          <a:p>
            <a:pPr lvl="1"/>
            <a:r>
              <a:rPr lang="en-US" sz="2600" i="1" dirty="0"/>
              <a:t>For example: 2022_LCSA_Series1_Race2.blw</a:t>
            </a:r>
            <a:endParaRPr lang="en-US" sz="2600" dirty="0"/>
          </a:p>
          <a:p>
            <a:endParaRPr lang="en-US" sz="3400" dirty="0"/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95E18-0DA6-4550-A9FB-FA912E93E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make the copy?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C6915-B411-4799-984B-3F1236A04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Sailwave</a:t>
            </a:r>
            <a:r>
              <a:rPr lang="en-US" dirty="0"/>
              <a:t> files cumulatively store the race results, so the new race does not impact the old race.</a:t>
            </a:r>
          </a:p>
          <a:p>
            <a:r>
              <a:rPr lang="en-US" dirty="0"/>
              <a:t>But sometimes,</a:t>
            </a:r>
          </a:p>
          <a:p>
            <a:pPr lvl="1"/>
            <a:r>
              <a:rPr lang="en-US" dirty="0"/>
              <a:t>We need to go back and correct or start over.  Re-copying is often easiest</a:t>
            </a:r>
          </a:p>
          <a:p>
            <a:pPr lvl="1"/>
            <a:r>
              <a:rPr lang="en-US" dirty="0"/>
              <a:t>If you accidentally edit an old race, you have a back-up for restore.</a:t>
            </a:r>
          </a:p>
          <a:p>
            <a:pPr lvl="1"/>
            <a:r>
              <a:rPr lang="en-US" dirty="0"/>
              <a:t>It provides a good audit trail</a:t>
            </a:r>
          </a:p>
          <a:p>
            <a:r>
              <a:rPr lang="en-US" dirty="0"/>
              <a:t>Disadvantage of incremental copies:</a:t>
            </a:r>
          </a:p>
          <a:p>
            <a:pPr lvl="1"/>
            <a:r>
              <a:rPr lang="en-US" dirty="0"/>
              <a:t>If you find a mistake for all races, you might want to go back and correct each copy.  Not really necessary.  </a:t>
            </a:r>
          </a:p>
          <a:p>
            <a:r>
              <a:rPr lang="en-US" dirty="0"/>
              <a:t>At the end of the year, we delete all of the old versions</a:t>
            </a:r>
          </a:p>
        </p:txBody>
      </p:sp>
    </p:spTree>
    <p:extLst>
      <p:ext uri="{BB962C8B-B14F-4D97-AF65-F5344CB8AC3E}">
        <p14:creationId xmlns:p14="http://schemas.microsoft.com/office/powerpoint/2010/main" val="3329886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27E9F12C-2C29-4091-BFF8-F387328671E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73" y="1255511"/>
            <a:ext cx="4652790" cy="535178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A22E77-C362-4933-AE8C-6DC906AFB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Save image of finish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D82F3-84A9-49B7-B3CC-A1AF19758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6161087" cy="4508500"/>
          </a:xfrm>
        </p:spPr>
        <p:txBody>
          <a:bodyPr>
            <a:normAutofit/>
          </a:bodyPr>
          <a:lstStyle/>
          <a:p>
            <a:r>
              <a:rPr lang="en-US" dirty="0"/>
              <a:t>The race coordinator or the RC skipper will send you an image of the race finish times.  </a:t>
            </a:r>
          </a:p>
          <a:p>
            <a:pPr lvl="1"/>
            <a:r>
              <a:rPr lang="en-US" dirty="0"/>
              <a:t>See example to the right</a:t>
            </a:r>
          </a:p>
          <a:p>
            <a:pPr marL="0" indent="0">
              <a:buNone/>
            </a:pPr>
            <a:r>
              <a:rPr lang="en-US" dirty="0"/>
              <a:t>You can either score from: </a:t>
            </a:r>
          </a:p>
          <a:p>
            <a:r>
              <a:rPr lang="en-US" dirty="0"/>
              <a:t>Your mobile device </a:t>
            </a:r>
          </a:p>
          <a:p>
            <a:r>
              <a:rPr lang="en-US" dirty="0"/>
              <a:t>Your PC image </a:t>
            </a:r>
          </a:p>
          <a:p>
            <a:r>
              <a:rPr lang="en-US" dirty="0"/>
              <a:t>A printed copy </a:t>
            </a:r>
            <a:br>
              <a:rPr lang="en-US" dirty="0"/>
            </a:br>
            <a:r>
              <a:rPr lang="en-US" dirty="0"/>
              <a:t>(easiest, but not always available)</a:t>
            </a:r>
          </a:p>
        </p:txBody>
      </p:sp>
    </p:spTree>
    <p:extLst>
      <p:ext uri="{BB962C8B-B14F-4D97-AF65-F5344CB8AC3E}">
        <p14:creationId xmlns:p14="http://schemas.microsoft.com/office/powerpoint/2010/main" val="2853012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1036</TotalTime>
  <Words>2367</Words>
  <Application>Microsoft Office PowerPoint</Application>
  <PresentationFormat>Widescreen</PresentationFormat>
  <Paragraphs>236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Introduction to: Scoring a Race with</vt:lpstr>
      <vt:lpstr>Scope of this session</vt:lpstr>
      <vt:lpstr>Sailwave</vt:lpstr>
      <vt:lpstr>Scope of this session</vt:lpstr>
      <vt:lpstr>Locations of Data and Software</vt:lpstr>
      <vt:lpstr>Scoring a race in an existing Sailwave file</vt:lpstr>
      <vt:lpstr>1.  Create a copy of Sailwave file</vt:lpstr>
      <vt:lpstr>Why make the copy?</vt:lpstr>
      <vt:lpstr>2.  Save image of finish sheet</vt:lpstr>
      <vt:lpstr>3. Update race parameters</vt:lpstr>
      <vt:lpstr>4. Score the race using Sail Num Wizard</vt:lpstr>
      <vt:lpstr>4a. Sail num wizard: Enter code for RC boat</vt:lpstr>
      <vt:lpstr>PowerPoint Presentation</vt:lpstr>
      <vt:lpstr>4b. Sail num wizard: Enter finish times</vt:lpstr>
      <vt:lpstr>PowerPoint Presentation</vt:lpstr>
      <vt:lpstr>5. Score results</vt:lpstr>
      <vt:lpstr>6. Create “publishable” results – result options</vt:lpstr>
      <vt:lpstr>6. Create “publishable” results – destination options</vt:lpstr>
      <vt:lpstr>7. Save Sailwave file</vt:lpstr>
      <vt:lpstr>2.  Save image of finish sheet</vt:lpstr>
      <vt:lpstr>Publishing Results on Website</vt:lpstr>
      <vt:lpstr>Summary of Publishing to BBSA Website</vt:lpstr>
      <vt:lpstr>Go into Admin view (after logging in)</vt:lpstr>
      <vt:lpstr>Go to the Websites view This may be all you see anyway.  </vt:lpstr>
      <vt:lpstr>Open the Files view</vt:lpstr>
      <vt:lpstr>Navigate to Documents\ LCSAResults</vt:lpstr>
      <vt:lpstr>Delete the old result jpgs</vt:lpstr>
      <vt:lpstr>Delete the old series results for current series</vt:lpstr>
      <vt:lpstr>Upload the files for the current race  after deleting per prior step</vt:lpstr>
      <vt:lpstr>Return to the Sites section and select Results</vt:lpstr>
      <vt:lpstr>Click on Edit to edit the Results page</vt:lpstr>
      <vt:lpstr>Add link to Series report</vt:lpstr>
      <vt:lpstr>Add links for current race and finish sheet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to: Scoring the Race with</dc:title>
  <dc:creator>Eric Brinsfield</dc:creator>
  <cp:lastModifiedBy>Eric Brinsfield</cp:lastModifiedBy>
  <cp:revision>36</cp:revision>
  <cp:lastPrinted>2021-03-01T19:20:15Z</cp:lastPrinted>
  <dcterms:created xsi:type="dcterms:W3CDTF">2021-03-01T18:51:54Z</dcterms:created>
  <dcterms:modified xsi:type="dcterms:W3CDTF">2022-09-26T19:28:57Z</dcterms:modified>
</cp:coreProperties>
</file>